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54"/>
  </p:notesMasterIdLst>
  <p:handoutMasterIdLst>
    <p:handoutMasterId r:id="rId55"/>
  </p:handoutMasterIdLst>
  <p:sldIdLst>
    <p:sldId id="385" r:id="rId5"/>
    <p:sldId id="358" r:id="rId6"/>
    <p:sldId id="304" r:id="rId7"/>
    <p:sldId id="323" r:id="rId8"/>
    <p:sldId id="373" r:id="rId9"/>
    <p:sldId id="371" r:id="rId10"/>
    <p:sldId id="357" r:id="rId11"/>
    <p:sldId id="364" r:id="rId12"/>
    <p:sldId id="365" r:id="rId13"/>
    <p:sldId id="372" r:id="rId14"/>
    <p:sldId id="332" r:id="rId15"/>
    <p:sldId id="327" r:id="rId16"/>
    <p:sldId id="362" r:id="rId17"/>
    <p:sldId id="363" r:id="rId18"/>
    <p:sldId id="324" r:id="rId19"/>
    <p:sldId id="325" r:id="rId20"/>
    <p:sldId id="326" r:id="rId21"/>
    <p:sldId id="333" r:id="rId22"/>
    <p:sldId id="382" r:id="rId23"/>
    <p:sldId id="337" r:id="rId24"/>
    <p:sldId id="328" r:id="rId25"/>
    <p:sldId id="334" r:id="rId26"/>
    <p:sldId id="376" r:id="rId27"/>
    <p:sldId id="338" r:id="rId28"/>
    <p:sldId id="339" r:id="rId29"/>
    <p:sldId id="377" r:id="rId30"/>
    <p:sldId id="378" r:id="rId31"/>
    <p:sldId id="379" r:id="rId32"/>
    <p:sldId id="380" r:id="rId33"/>
    <p:sldId id="351" r:id="rId34"/>
    <p:sldId id="352" r:id="rId35"/>
    <p:sldId id="359" r:id="rId36"/>
    <p:sldId id="353" r:id="rId37"/>
    <p:sldId id="354" r:id="rId38"/>
    <p:sldId id="341" r:id="rId39"/>
    <p:sldId id="361" r:id="rId40"/>
    <p:sldId id="370" r:id="rId41"/>
    <p:sldId id="343" r:id="rId42"/>
    <p:sldId id="345" r:id="rId43"/>
    <p:sldId id="381" r:id="rId44"/>
    <p:sldId id="347" r:id="rId45"/>
    <p:sldId id="349" r:id="rId46"/>
    <p:sldId id="355" r:id="rId47"/>
    <p:sldId id="350" r:id="rId48"/>
    <p:sldId id="348" r:id="rId49"/>
    <p:sldId id="383" r:id="rId50"/>
    <p:sldId id="356" r:id="rId51"/>
    <p:sldId id="384" r:id="rId52"/>
    <p:sldId id="297" r:id="rId5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0FE"/>
    <a:srgbClr val="F5CDCE"/>
    <a:srgbClr val="FDFBF6"/>
    <a:srgbClr val="202C8F"/>
    <a:srgbClr val="AAC4E9"/>
    <a:srgbClr val="DF8C8C"/>
    <a:srgbClr val="D4D593"/>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p:cViewPr varScale="1">
        <p:scale>
          <a:sx n="70" d="100"/>
          <a:sy n="70" d="100"/>
        </p:scale>
        <p:origin x="1166" y="38"/>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zenodo.org/records/10727413"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i.org/10.3390/rs15092450" TargetMode="Externa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B9715-2345-76EF-AB1C-0C5A51EFAEAD}"/>
              </a:ext>
            </a:extLst>
          </p:cNvPr>
          <p:cNvSpPr>
            <a:spLocks noGrp="1"/>
          </p:cNvSpPr>
          <p:nvPr>
            <p:ph type="sldNum" sz="quarter" idx="12"/>
          </p:nvPr>
        </p:nvSpPr>
        <p:spPr/>
        <p:txBody>
          <a:bodyPr/>
          <a:lstStyle/>
          <a:p>
            <a:fld id="{48F63A3B-78C7-47BE-AE5E-E10140E04643}" type="slidenum">
              <a:rPr lang="en-US" smtClean="0"/>
              <a:pPr/>
              <a:t>1</a:t>
            </a:fld>
            <a:endParaRPr lang="en-US" dirty="0"/>
          </a:p>
        </p:txBody>
      </p:sp>
      <p:pic>
        <p:nvPicPr>
          <p:cNvPr id="3" name="Picture 2">
            <a:extLst>
              <a:ext uri="{FF2B5EF4-FFF2-40B4-BE49-F238E27FC236}">
                <a16:creationId xmlns:a16="http://schemas.microsoft.com/office/drawing/2014/main" id="{FA0BAB6D-6FF3-81CA-01C5-50D5E8745D9C}"/>
              </a:ext>
            </a:extLst>
          </p:cNvPr>
          <p:cNvPicPr/>
          <p:nvPr/>
        </p:nvPicPr>
        <p:blipFill>
          <a:blip r:embed="rId2"/>
          <a:stretch>
            <a:fillRect/>
          </a:stretch>
        </p:blipFill>
        <p:spPr>
          <a:xfrm>
            <a:off x="4998130" y="367891"/>
            <a:ext cx="1892527" cy="2026966"/>
          </a:xfrm>
          <a:prstGeom prst="rect">
            <a:avLst/>
          </a:prstGeom>
        </p:spPr>
      </p:pic>
      <p:sp>
        <p:nvSpPr>
          <p:cNvPr id="4" name="TextBox 3">
            <a:extLst>
              <a:ext uri="{FF2B5EF4-FFF2-40B4-BE49-F238E27FC236}">
                <a16:creationId xmlns:a16="http://schemas.microsoft.com/office/drawing/2014/main" id="{28AD7C98-8380-E671-2A93-E2B3CBEAAEA2}"/>
              </a:ext>
            </a:extLst>
          </p:cNvPr>
          <p:cNvSpPr txBox="1"/>
          <p:nvPr/>
        </p:nvSpPr>
        <p:spPr>
          <a:xfrm>
            <a:off x="1583871" y="2943892"/>
            <a:ext cx="9256631" cy="584775"/>
          </a:xfrm>
          <a:prstGeom prst="rect">
            <a:avLst/>
          </a:prstGeom>
          <a:noFill/>
        </p:spPr>
        <p:txBody>
          <a:bodyPr wrap="square" rtlCol="0">
            <a:spAutoFit/>
          </a:bodyPr>
          <a:lstStyle/>
          <a:p>
            <a:pPr algn="ctr"/>
            <a:r>
              <a:rPr lang="en-US" sz="3200" b="1" dirty="0"/>
              <a:t>Symbiosis Institute of Geoinformatics</a:t>
            </a:r>
            <a:endParaRPr lang="en-IN" sz="3200" b="1" dirty="0"/>
          </a:p>
        </p:txBody>
      </p:sp>
      <p:sp>
        <p:nvSpPr>
          <p:cNvPr id="5" name="TextBox 4">
            <a:extLst>
              <a:ext uri="{FF2B5EF4-FFF2-40B4-BE49-F238E27FC236}">
                <a16:creationId xmlns:a16="http://schemas.microsoft.com/office/drawing/2014/main" id="{DAF9E21B-FC6D-D36D-C8C0-69239087F823}"/>
              </a:ext>
            </a:extLst>
          </p:cNvPr>
          <p:cNvSpPr txBox="1"/>
          <p:nvPr/>
        </p:nvSpPr>
        <p:spPr>
          <a:xfrm>
            <a:off x="380999" y="3938542"/>
            <a:ext cx="11941629" cy="646331"/>
          </a:xfrm>
          <a:prstGeom prst="rect">
            <a:avLst/>
          </a:prstGeom>
          <a:noFill/>
        </p:spPr>
        <p:txBody>
          <a:bodyPr wrap="square" rtlCol="0">
            <a:spAutoFit/>
          </a:bodyPr>
          <a:lstStyle/>
          <a:p>
            <a:r>
              <a:rPr lang="en-US" sz="3600" b="1" dirty="0"/>
              <a:t>XAI Driven Crop Health Assessment using UAV Imagery</a:t>
            </a:r>
            <a:endParaRPr lang="en-IN" sz="3600" b="1" dirty="0"/>
          </a:p>
        </p:txBody>
      </p:sp>
      <p:sp>
        <p:nvSpPr>
          <p:cNvPr id="6" name="TextBox 5">
            <a:extLst>
              <a:ext uri="{FF2B5EF4-FFF2-40B4-BE49-F238E27FC236}">
                <a16:creationId xmlns:a16="http://schemas.microsoft.com/office/drawing/2014/main" id="{D19DA3A6-6608-05B6-105D-A12B75FC73BA}"/>
              </a:ext>
            </a:extLst>
          </p:cNvPr>
          <p:cNvSpPr txBox="1"/>
          <p:nvPr/>
        </p:nvSpPr>
        <p:spPr>
          <a:xfrm>
            <a:off x="8556171" y="5582453"/>
            <a:ext cx="4209926" cy="954107"/>
          </a:xfrm>
          <a:prstGeom prst="rect">
            <a:avLst/>
          </a:prstGeom>
          <a:noFill/>
        </p:spPr>
        <p:txBody>
          <a:bodyPr wrap="square" rtlCol="0">
            <a:spAutoFit/>
          </a:bodyPr>
          <a:lstStyle/>
          <a:p>
            <a:r>
              <a:rPr lang="en-US" sz="2800" b="1" dirty="0"/>
              <a:t>Siddhi Jadhav</a:t>
            </a:r>
          </a:p>
          <a:p>
            <a:r>
              <a:rPr lang="en-US" sz="2800" b="1" dirty="0"/>
              <a:t>23070243047</a:t>
            </a:r>
            <a:endParaRPr lang="en-IN" sz="2800" b="1" dirty="0"/>
          </a:p>
        </p:txBody>
      </p:sp>
    </p:spTree>
    <p:extLst>
      <p:ext uri="{BB962C8B-B14F-4D97-AF65-F5344CB8AC3E}">
        <p14:creationId xmlns:p14="http://schemas.microsoft.com/office/powerpoint/2010/main" val="4168746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8A3E83-AD4B-4C30-0115-4860915B6631}"/>
              </a:ext>
            </a:extLst>
          </p:cNvPr>
          <p:cNvSpPr>
            <a:spLocks noGrp="1"/>
          </p:cNvSpPr>
          <p:nvPr>
            <p:ph type="sldNum" sz="quarter" idx="12"/>
          </p:nvPr>
        </p:nvSpPr>
        <p:spPr/>
        <p:txBody>
          <a:bodyPr/>
          <a:lstStyle/>
          <a:p>
            <a:fld id="{48F63A3B-78C7-47BE-AE5E-E10140E04643}" type="slidenum">
              <a:rPr lang="en-US" smtClean="0"/>
              <a:pPr/>
              <a:t>10</a:t>
            </a:fld>
            <a:endParaRPr lang="en-US" dirty="0"/>
          </a:p>
        </p:txBody>
      </p:sp>
      <p:pic>
        <p:nvPicPr>
          <p:cNvPr id="6" name="Picture 5">
            <a:extLst>
              <a:ext uri="{FF2B5EF4-FFF2-40B4-BE49-F238E27FC236}">
                <a16:creationId xmlns:a16="http://schemas.microsoft.com/office/drawing/2014/main" id="{C3770EE7-ADE4-3DC0-93E7-CEDE5F7C5992}"/>
              </a:ext>
            </a:extLst>
          </p:cNvPr>
          <p:cNvPicPr>
            <a:picLocks noChangeAspect="1"/>
          </p:cNvPicPr>
          <p:nvPr/>
        </p:nvPicPr>
        <p:blipFill>
          <a:blip r:embed="rId2"/>
          <a:stretch>
            <a:fillRect/>
          </a:stretch>
        </p:blipFill>
        <p:spPr>
          <a:xfrm>
            <a:off x="2007872" y="0"/>
            <a:ext cx="7736712" cy="6858000"/>
          </a:xfrm>
          <a:prstGeom prst="rect">
            <a:avLst/>
          </a:prstGeom>
        </p:spPr>
      </p:pic>
    </p:spTree>
    <p:extLst>
      <p:ext uri="{BB962C8B-B14F-4D97-AF65-F5344CB8AC3E}">
        <p14:creationId xmlns:p14="http://schemas.microsoft.com/office/powerpoint/2010/main" val="346640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569ECE-7C12-6043-B186-0FB0DBAADED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pic>
        <p:nvPicPr>
          <p:cNvPr id="3" name="Picture 2">
            <a:extLst>
              <a:ext uri="{FF2B5EF4-FFF2-40B4-BE49-F238E27FC236}">
                <a16:creationId xmlns:a16="http://schemas.microsoft.com/office/drawing/2014/main" id="{83E7F694-2579-9C3E-59AD-951E29A1D534}"/>
              </a:ext>
            </a:extLst>
          </p:cNvPr>
          <p:cNvPicPr>
            <a:picLocks noChangeAspect="1"/>
          </p:cNvPicPr>
          <p:nvPr/>
        </p:nvPicPr>
        <p:blipFill rotWithShape="1">
          <a:blip r:embed="rId2">
            <a:extLst>
              <a:ext uri="{28A0092B-C50C-407E-A947-70E740481C1C}">
                <a14:useLocalDpi xmlns:a14="http://schemas.microsoft.com/office/drawing/2010/main" val="0"/>
              </a:ext>
            </a:extLst>
          </a:blip>
          <a:srcRect t="1" r="42394" b="1149"/>
          <a:stretch/>
        </p:blipFill>
        <p:spPr bwMode="auto">
          <a:xfrm>
            <a:off x="5165136" y="-7536"/>
            <a:ext cx="5536359" cy="6810613"/>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4E92E26-0CC5-98E3-9D20-139BEE39B80D}"/>
              </a:ext>
            </a:extLst>
          </p:cNvPr>
          <p:cNvSpPr txBox="1"/>
          <p:nvPr/>
        </p:nvSpPr>
        <p:spPr>
          <a:xfrm>
            <a:off x="656492" y="2160396"/>
            <a:ext cx="3774831" cy="1323439"/>
          </a:xfrm>
          <a:prstGeom prst="rect">
            <a:avLst/>
          </a:prstGeom>
          <a:noFill/>
        </p:spPr>
        <p:txBody>
          <a:bodyPr wrap="square" rtlCol="0">
            <a:spAutoFit/>
          </a:bodyPr>
          <a:lstStyle/>
          <a:p>
            <a:r>
              <a:rPr lang="en-US" sz="4000" b="1" dirty="0">
                <a:solidFill>
                  <a:schemeClr val="accent6"/>
                </a:solidFill>
              </a:rPr>
              <a:t>WORKFLOW DIAGRAM</a:t>
            </a:r>
            <a:endParaRPr lang="en-IN" sz="4000" b="1" dirty="0">
              <a:solidFill>
                <a:schemeClr val="accent6"/>
              </a:solidFill>
            </a:endParaRPr>
          </a:p>
        </p:txBody>
      </p:sp>
    </p:spTree>
    <p:extLst>
      <p:ext uri="{BB962C8B-B14F-4D97-AF65-F5344CB8AC3E}">
        <p14:creationId xmlns:p14="http://schemas.microsoft.com/office/powerpoint/2010/main" val="197383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761D-53B0-13F7-69FD-66B0B18D1EC3}"/>
              </a:ext>
            </a:extLst>
          </p:cNvPr>
          <p:cNvSpPr>
            <a:spLocks noGrp="1"/>
          </p:cNvSpPr>
          <p:nvPr>
            <p:ph type="title"/>
          </p:nvPr>
        </p:nvSpPr>
        <p:spPr>
          <a:xfrm>
            <a:off x="3088776" y="104719"/>
            <a:ext cx="7965461" cy="704959"/>
          </a:xfrm>
        </p:spPr>
        <p:txBody>
          <a:bodyPr/>
          <a:lstStyle/>
          <a:p>
            <a:r>
              <a:rPr lang="en-US" dirty="0"/>
              <a:t>TOOLS</a:t>
            </a:r>
            <a:endParaRPr lang="en-IN" dirty="0"/>
          </a:p>
        </p:txBody>
      </p:sp>
      <p:sp>
        <p:nvSpPr>
          <p:cNvPr id="3" name="Content Placeholder 2">
            <a:extLst>
              <a:ext uri="{FF2B5EF4-FFF2-40B4-BE49-F238E27FC236}">
                <a16:creationId xmlns:a16="http://schemas.microsoft.com/office/drawing/2014/main" id="{543B4F71-9970-DBEF-AEC3-1721453EAB22}"/>
              </a:ext>
            </a:extLst>
          </p:cNvPr>
          <p:cNvSpPr>
            <a:spLocks noGrp="1"/>
          </p:cNvSpPr>
          <p:nvPr>
            <p:ph sz="half" idx="2"/>
          </p:nvPr>
        </p:nvSpPr>
        <p:spPr>
          <a:xfrm>
            <a:off x="3088776" y="1281168"/>
            <a:ext cx="8517070" cy="5220116"/>
          </a:xfrm>
        </p:spPr>
        <p:txBody>
          <a:bodyPr>
            <a:normAutofit lnSpcReduction="10000"/>
          </a:bodyPr>
          <a:lstStyle/>
          <a:p>
            <a:pPr marL="0" indent="0">
              <a:buNone/>
            </a:pPr>
            <a:r>
              <a:rPr lang="en-US" sz="2800" dirty="0"/>
              <a:t>Software :- KAGGLE , GPU T4</a:t>
            </a:r>
          </a:p>
          <a:p>
            <a:pPr marL="0" indent="0">
              <a:buNone/>
            </a:pPr>
            <a:r>
              <a:rPr lang="en-US" sz="2800" dirty="0"/>
              <a:t>LIBARARIES :-</a:t>
            </a:r>
          </a:p>
          <a:p>
            <a:pPr lvl="4">
              <a:buFont typeface="Wingdings" panose="05000000000000000000" pitchFamily="2" charset="2"/>
              <a:buChar char="Ø"/>
            </a:pPr>
            <a:r>
              <a:rPr lang="en-IN" sz="2800" dirty="0"/>
              <a:t>Python</a:t>
            </a:r>
          </a:p>
          <a:p>
            <a:pPr lvl="4">
              <a:buFont typeface="Wingdings" panose="05000000000000000000" pitchFamily="2" charset="2"/>
              <a:buChar char="Ø"/>
            </a:pPr>
            <a:r>
              <a:rPr lang="en-IN" sz="2800" dirty="0"/>
              <a:t>TensorFlow/</a:t>
            </a:r>
            <a:r>
              <a:rPr lang="en-IN" sz="2800" dirty="0" err="1"/>
              <a:t>Keras</a:t>
            </a:r>
            <a:r>
              <a:rPr lang="en-IN" sz="2800" dirty="0"/>
              <a:t> </a:t>
            </a:r>
          </a:p>
          <a:p>
            <a:pPr lvl="4">
              <a:buFont typeface="Wingdings" panose="05000000000000000000" pitchFamily="2" charset="2"/>
              <a:buChar char="Ø"/>
            </a:pPr>
            <a:r>
              <a:rPr lang="en-IN" sz="2800" dirty="0"/>
              <a:t>OpenCV</a:t>
            </a:r>
          </a:p>
          <a:p>
            <a:pPr lvl="4">
              <a:buFont typeface="Wingdings" panose="05000000000000000000" pitchFamily="2" charset="2"/>
              <a:buChar char="Ø"/>
            </a:pPr>
            <a:r>
              <a:rPr lang="en-IN" sz="2800" dirty="0"/>
              <a:t> NumPy</a:t>
            </a:r>
          </a:p>
          <a:p>
            <a:pPr lvl="4">
              <a:buFont typeface="Wingdings" panose="05000000000000000000" pitchFamily="2" charset="2"/>
              <a:buChar char="Ø"/>
            </a:pPr>
            <a:r>
              <a:rPr lang="en-IN" sz="2800" dirty="0"/>
              <a:t>Scikit-learn</a:t>
            </a:r>
          </a:p>
          <a:p>
            <a:pPr lvl="4">
              <a:buFont typeface="Wingdings" panose="05000000000000000000" pitchFamily="2" charset="2"/>
              <a:buChar char="Ø"/>
            </a:pPr>
            <a:r>
              <a:rPr lang="en-IN" sz="2800" dirty="0"/>
              <a:t>Matplotlib</a:t>
            </a:r>
          </a:p>
          <a:p>
            <a:pPr lvl="4">
              <a:buFont typeface="Wingdings" panose="05000000000000000000" pitchFamily="2" charset="2"/>
              <a:buChar char="Ø"/>
            </a:pPr>
            <a:r>
              <a:rPr lang="en-IN" sz="2800" dirty="0"/>
              <a:t>SHAP/LIME</a:t>
            </a:r>
          </a:p>
          <a:p>
            <a:pPr lvl="4">
              <a:buFont typeface="Wingdings" panose="05000000000000000000" pitchFamily="2" charset="2"/>
              <a:buChar char="Ø"/>
            </a:pPr>
            <a:r>
              <a:rPr lang="en-IN" sz="2800" dirty="0" err="1"/>
              <a:t>Streamlit</a:t>
            </a:r>
            <a:endParaRPr lang="en-IN" sz="2800" dirty="0"/>
          </a:p>
        </p:txBody>
      </p:sp>
      <p:sp>
        <p:nvSpPr>
          <p:cNvPr id="4" name="Slide Number Placeholder 3">
            <a:extLst>
              <a:ext uri="{FF2B5EF4-FFF2-40B4-BE49-F238E27FC236}">
                <a16:creationId xmlns:a16="http://schemas.microsoft.com/office/drawing/2014/main" id="{37D5A499-1EA2-E726-E60D-5CC01B552563}"/>
              </a:ext>
            </a:extLst>
          </p:cNvPr>
          <p:cNvSpPr>
            <a:spLocks noGrp="1"/>
          </p:cNvSpPr>
          <p:nvPr>
            <p:ph type="sldNum" sz="quarter" idx="10"/>
          </p:nvPr>
        </p:nvSpPr>
        <p:spPr/>
        <p:txBody>
          <a:bodyPr/>
          <a:lstStyle/>
          <a:p>
            <a:fld id="{48F63A3B-78C7-47BE-AE5E-E10140E04643}" type="slidenum">
              <a:rPr lang="en-US" smtClean="0"/>
              <a:pPr/>
              <a:t>12</a:t>
            </a:fld>
            <a:endParaRPr lang="en-US" dirty="0"/>
          </a:p>
        </p:txBody>
      </p:sp>
      <p:pic>
        <p:nvPicPr>
          <p:cNvPr id="5" name="Picture 4">
            <a:extLst>
              <a:ext uri="{FF2B5EF4-FFF2-40B4-BE49-F238E27FC236}">
                <a16:creationId xmlns:a16="http://schemas.microsoft.com/office/drawing/2014/main" id="{2E3E4E54-EE4B-D183-DD29-515F4374CAFB}"/>
              </a:ext>
            </a:extLst>
          </p:cNvPr>
          <p:cNvPicPr>
            <a:picLocks noChangeAspect="1"/>
          </p:cNvPicPr>
          <p:nvPr/>
        </p:nvPicPr>
        <p:blipFill>
          <a:blip r:embed="rId2"/>
          <a:stretch>
            <a:fillRect/>
          </a:stretch>
        </p:blipFill>
        <p:spPr>
          <a:xfrm>
            <a:off x="-164192" y="-139258"/>
            <a:ext cx="1500691" cy="1500691"/>
          </a:xfrm>
          <a:prstGeom prst="rect">
            <a:avLst/>
          </a:prstGeom>
        </p:spPr>
      </p:pic>
    </p:spTree>
    <p:extLst>
      <p:ext uri="{BB962C8B-B14F-4D97-AF65-F5344CB8AC3E}">
        <p14:creationId xmlns:p14="http://schemas.microsoft.com/office/powerpoint/2010/main" val="1442868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26A2-7F16-307E-FE5A-E1887B3AD035}"/>
              </a:ext>
            </a:extLst>
          </p:cNvPr>
          <p:cNvSpPr>
            <a:spLocks noGrp="1"/>
          </p:cNvSpPr>
          <p:nvPr>
            <p:ph type="title"/>
          </p:nvPr>
        </p:nvSpPr>
        <p:spPr>
          <a:xfrm>
            <a:off x="3219404" y="391805"/>
            <a:ext cx="7965461" cy="994164"/>
          </a:xfrm>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BB791DCA-1514-1DFB-D003-8D80079993DF}"/>
              </a:ext>
            </a:extLst>
          </p:cNvPr>
          <p:cNvSpPr>
            <a:spLocks noGrp="1"/>
          </p:cNvSpPr>
          <p:nvPr>
            <p:ph sz="half" idx="2"/>
          </p:nvPr>
        </p:nvSpPr>
        <p:spPr>
          <a:xfrm>
            <a:off x="3048582" y="1843249"/>
            <a:ext cx="9033468" cy="5260936"/>
          </a:xfrm>
        </p:spPr>
        <p:txBody>
          <a:bodyPr>
            <a:normAutofit/>
          </a:bodyPr>
          <a:lstStyle/>
          <a:p>
            <a:pPr>
              <a:buFont typeface="Wingdings" panose="05000000000000000000" pitchFamily="2" charset="2"/>
              <a:buChar char="Ø"/>
            </a:pPr>
            <a:r>
              <a:rPr lang="en-US" sz="2400" dirty="0"/>
              <a:t>Used Kaggle to train and examine the model using the dataset</a:t>
            </a:r>
          </a:p>
          <a:p>
            <a:pPr>
              <a:buFont typeface="Wingdings" panose="05000000000000000000" pitchFamily="2" charset="2"/>
              <a:buChar char="Ø"/>
            </a:pPr>
            <a:r>
              <a:rPr lang="en-US" sz="2400" dirty="0"/>
              <a:t>Load the Image Dataset</a:t>
            </a:r>
          </a:p>
          <a:p>
            <a:pPr>
              <a:buFont typeface="Wingdings" panose="05000000000000000000" pitchFamily="2" charset="2"/>
              <a:buChar char="Ø"/>
            </a:pPr>
            <a:r>
              <a:rPr lang="en-US" sz="2400" dirty="0"/>
              <a:t>Import all the dependencies required</a:t>
            </a:r>
          </a:p>
          <a:p>
            <a:pPr>
              <a:buFont typeface="Wingdings" panose="05000000000000000000" pitchFamily="2" charset="2"/>
              <a:buChar char="Ø"/>
            </a:pPr>
            <a:r>
              <a:rPr lang="en-US" sz="2400" dirty="0"/>
              <a:t>Visualizing Sample Images from the dataset</a:t>
            </a:r>
          </a:p>
          <a:p>
            <a:pPr>
              <a:buFont typeface="Wingdings" panose="05000000000000000000" pitchFamily="2" charset="2"/>
              <a:buChar char="Ø"/>
            </a:pPr>
            <a:r>
              <a:rPr lang="en-US" sz="2400" dirty="0"/>
              <a:t>Apply data Augmentation to all Images</a:t>
            </a:r>
          </a:p>
          <a:p>
            <a:pPr>
              <a:buFont typeface="Wingdings" panose="05000000000000000000" pitchFamily="2" charset="2"/>
              <a:buChar char="Ø"/>
            </a:pPr>
            <a:r>
              <a:rPr lang="en-US" sz="2400" dirty="0"/>
              <a:t>Assign 80% as training data and 20% as validation data</a:t>
            </a:r>
          </a:p>
          <a:p>
            <a:pPr>
              <a:buFont typeface="Wingdings" panose="05000000000000000000" pitchFamily="2" charset="2"/>
              <a:buChar char="Ø"/>
            </a:pPr>
            <a:r>
              <a:rPr lang="en-US" sz="2400" dirty="0"/>
              <a:t>Build a CNN model and compile it</a:t>
            </a:r>
          </a:p>
          <a:p>
            <a:pPr>
              <a:buFont typeface="Wingdings" panose="05000000000000000000" pitchFamily="2" charset="2"/>
              <a:buChar char="Ø"/>
            </a:pPr>
            <a:r>
              <a:rPr lang="en-US" sz="2400" dirty="0"/>
              <a:t>Train the CNN model</a:t>
            </a:r>
          </a:p>
          <a:p>
            <a:pPr>
              <a:buFont typeface="Wingdings" panose="05000000000000000000" pitchFamily="2" charset="2"/>
              <a:buChar char="Ø"/>
            </a:pPr>
            <a:r>
              <a:rPr lang="en-US" sz="2400" dirty="0"/>
              <a:t>Save the Trained model having best Accuracy</a:t>
            </a:r>
          </a:p>
        </p:txBody>
      </p:sp>
      <p:sp>
        <p:nvSpPr>
          <p:cNvPr id="4" name="Slide Number Placeholder 3">
            <a:extLst>
              <a:ext uri="{FF2B5EF4-FFF2-40B4-BE49-F238E27FC236}">
                <a16:creationId xmlns:a16="http://schemas.microsoft.com/office/drawing/2014/main" id="{F667201F-B838-BAAE-1EED-F50ADBDA31B3}"/>
              </a:ext>
            </a:extLst>
          </p:cNvPr>
          <p:cNvSpPr>
            <a:spLocks noGrp="1"/>
          </p:cNvSpPr>
          <p:nvPr>
            <p:ph type="sldNum" sz="quarter" idx="10"/>
          </p:nvPr>
        </p:nvSpPr>
        <p:spPr/>
        <p:txBody>
          <a:bodyPr/>
          <a:lstStyle/>
          <a:p>
            <a:fld id="{48F63A3B-78C7-47BE-AE5E-E10140E04643}" type="slidenum">
              <a:rPr lang="en-US" smtClean="0"/>
              <a:pPr/>
              <a:t>13</a:t>
            </a:fld>
            <a:endParaRPr lang="en-US" dirty="0"/>
          </a:p>
        </p:txBody>
      </p:sp>
      <p:pic>
        <p:nvPicPr>
          <p:cNvPr id="5" name="Picture 4">
            <a:extLst>
              <a:ext uri="{FF2B5EF4-FFF2-40B4-BE49-F238E27FC236}">
                <a16:creationId xmlns:a16="http://schemas.microsoft.com/office/drawing/2014/main" id="{331B6460-8992-382C-9680-A2A265CA73EC}"/>
              </a:ext>
            </a:extLst>
          </p:cNvPr>
          <p:cNvPicPr>
            <a:picLocks noChangeAspect="1"/>
          </p:cNvPicPr>
          <p:nvPr/>
        </p:nvPicPr>
        <p:blipFill>
          <a:blip r:embed="rId2"/>
          <a:stretch>
            <a:fillRect/>
          </a:stretch>
        </p:blipFill>
        <p:spPr>
          <a:xfrm>
            <a:off x="-220423" y="-114722"/>
            <a:ext cx="1500691" cy="1500691"/>
          </a:xfrm>
          <a:prstGeom prst="rect">
            <a:avLst/>
          </a:prstGeom>
        </p:spPr>
      </p:pic>
    </p:spTree>
    <p:extLst>
      <p:ext uri="{BB962C8B-B14F-4D97-AF65-F5344CB8AC3E}">
        <p14:creationId xmlns:p14="http://schemas.microsoft.com/office/powerpoint/2010/main" val="3985793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C6921-5DD1-F30F-9B40-C31D71EF1D5A}"/>
              </a:ext>
            </a:extLst>
          </p:cNvPr>
          <p:cNvSpPr>
            <a:spLocks noGrp="1"/>
          </p:cNvSpPr>
          <p:nvPr>
            <p:ph sz="half" idx="2"/>
          </p:nvPr>
        </p:nvSpPr>
        <p:spPr>
          <a:xfrm>
            <a:off x="2893925" y="457199"/>
            <a:ext cx="8682825" cy="5785655"/>
          </a:xfrm>
        </p:spPr>
        <p:txBody>
          <a:bodyPr>
            <a:normAutofit lnSpcReduction="10000"/>
          </a:bodyPr>
          <a:lstStyle/>
          <a:p>
            <a:pPr>
              <a:buFont typeface="Wingdings" panose="05000000000000000000" pitchFamily="2" charset="2"/>
              <a:buChar char="Ø"/>
            </a:pPr>
            <a:r>
              <a:rPr lang="en-US" sz="2400" dirty="0"/>
              <a:t>Evaluate model on Validation Dataset</a:t>
            </a:r>
          </a:p>
          <a:p>
            <a:pPr>
              <a:buFont typeface="Wingdings" panose="05000000000000000000" pitchFamily="2" charset="2"/>
              <a:buChar char="Ø"/>
            </a:pPr>
            <a:r>
              <a:rPr lang="en-US" sz="2400" dirty="0"/>
              <a:t>Prediction of Image Labels from Validation Dataset</a:t>
            </a:r>
          </a:p>
          <a:p>
            <a:pPr>
              <a:buFont typeface="Wingdings" panose="05000000000000000000" pitchFamily="2" charset="2"/>
              <a:buChar char="Ø"/>
            </a:pPr>
            <a:r>
              <a:rPr lang="en-US" sz="2400" dirty="0"/>
              <a:t>Evaluating model using Evaluation Metrics</a:t>
            </a:r>
          </a:p>
          <a:p>
            <a:pPr>
              <a:buFont typeface="Wingdings" panose="05000000000000000000" pitchFamily="2" charset="2"/>
              <a:buChar char="Ø"/>
            </a:pPr>
            <a:r>
              <a:rPr lang="en-US" sz="2400" dirty="0"/>
              <a:t>Build Pre-Trained Models (VGG16, VGG19, ResNet50, InceptionV3)</a:t>
            </a:r>
          </a:p>
          <a:p>
            <a:pPr>
              <a:buFont typeface="Wingdings" panose="05000000000000000000" pitchFamily="2" charset="2"/>
              <a:buChar char="Ø"/>
            </a:pPr>
            <a:r>
              <a:rPr lang="en-US" sz="2400" dirty="0"/>
              <a:t>Using Training data, Train the Pre-trained models</a:t>
            </a:r>
          </a:p>
          <a:p>
            <a:pPr>
              <a:buFont typeface="Wingdings" panose="05000000000000000000" pitchFamily="2" charset="2"/>
              <a:buChar char="Ø"/>
            </a:pPr>
            <a:r>
              <a:rPr lang="en-US" sz="2400" dirty="0"/>
              <a:t>Save the Trained model having best Accuracy</a:t>
            </a:r>
          </a:p>
          <a:p>
            <a:pPr>
              <a:buFont typeface="Wingdings" panose="05000000000000000000" pitchFamily="2" charset="2"/>
              <a:buChar char="Ø"/>
            </a:pPr>
            <a:r>
              <a:rPr lang="en-US" sz="2400" dirty="0"/>
              <a:t>Evaluate model on Validation Dataset</a:t>
            </a:r>
          </a:p>
          <a:p>
            <a:pPr>
              <a:buFont typeface="Wingdings" panose="05000000000000000000" pitchFamily="2" charset="2"/>
              <a:buChar char="Ø"/>
            </a:pPr>
            <a:r>
              <a:rPr lang="en-US" sz="2400" dirty="0"/>
              <a:t>Prediction of Image Labels from Validation Dataset</a:t>
            </a:r>
          </a:p>
          <a:p>
            <a:pPr>
              <a:buFont typeface="Wingdings" panose="05000000000000000000" pitchFamily="2" charset="2"/>
              <a:buChar char="Ø"/>
            </a:pPr>
            <a:r>
              <a:rPr lang="en-US" sz="2400" dirty="0"/>
              <a:t>Evaluating model using Evaluation Metrics</a:t>
            </a:r>
          </a:p>
          <a:p>
            <a:pPr>
              <a:buFont typeface="Wingdings" panose="05000000000000000000" pitchFamily="2" charset="2"/>
              <a:buChar char="Ø"/>
            </a:pPr>
            <a:r>
              <a:rPr lang="en-US" sz="2400" dirty="0"/>
              <a:t>Compare the accuracies of Pre-trained models and select the best model that is having the highest accuracy score.</a:t>
            </a:r>
          </a:p>
          <a:p>
            <a:pPr>
              <a:buFont typeface="Wingdings" panose="05000000000000000000" pitchFamily="2" charset="2"/>
              <a:buChar char="Ø"/>
            </a:pPr>
            <a:r>
              <a:rPr lang="en-US" sz="2400" dirty="0"/>
              <a:t>Use XAI to explain the predictions of best model using LIME.</a:t>
            </a:r>
          </a:p>
          <a:p>
            <a:endParaRPr lang="en-IN" sz="2400" dirty="0"/>
          </a:p>
        </p:txBody>
      </p:sp>
      <p:sp>
        <p:nvSpPr>
          <p:cNvPr id="4" name="Slide Number Placeholder 3">
            <a:extLst>
              <a:ext uri="{FF2B5EF4-FFF2-40B4-BE49-F238E27FC236}">
                <a16:creationId xmlns:a16="http://schemas.microsoft.com/office/drawing/2014/main" id="{C10A99ED-8AFF-DC47-A5CA-B9F649714DB3}"/>
              </a:ext>
            </a:extLst>
          </p:cNvPr>
          <p:cNvSpPr>
            <a:spLocks noGrp="1"/>
          </p:cNvSpPr>
          <p:nvPr>
            <p:ph type="sldNum" sz="quarter" idx="10"/>
          </p:nvPr>
        </p:nvSpPr>
        <p:spPr/>
        <p:txBody>
          <a:bodyPr/>
          <a:lstStyle/>
          <a:p>
            <a:fld id="{48F63A3B-78C7-47BE-AE5E-E10140E04643}" type="slidenum">
              <a:rPr lang="en-US" smtClean="0"/>
              <a:pPr/>
              <a:t>14</a:t>
            </a:fld>
            <a:endParaRPr lang="en-US" dirty="0"/>
          </a:p>
        </p:txBody>
      </p:sp>
      <p:pic>
        <p:nvPicPr>
          <p:cNvPr id="2" name="Picture 1">
            <a:extLst>
              <a:ext uri="{FF2B5EF4-FFF2-40B4-BE49-F238E27FC236}">
                <a16:creationId xmlns:a16="http://schemas.microsoft.com/office/drawing/2014/main" id="{E2A10EBB-17D0-EE84-00BF-4C57B5746304}"/>
              </a:ext>
            </a:extLst>
          </p:cNvPr>
          <p:cNvPicPr>
            <a:picLocks noChangeAspect="1"/>
          </p:cNvPicPr>
          <p:nvPr/>
        </p:nvPicPr>
        <p:blipFill>
          <a:blip r:embed="rId2"/>
          <a:stretch>
            <a:fillRect/>
          </a:stretch>
        </p:blipFill>
        <p:spPr>
          <a:xfrm>
            <a:off x="-220423" y="-149307"/>
            <a:ext cx="1500691" cy="1500691"/>
          </a:xfrm>
          <a:prstGeom prst="rect">
            <a:avLst/>
          </a:prstGeom>
        </p:spPr>
      </p:pic>
    </p:spTree>
    <p:extLst>
      <p:ext uri="{BB962C8B-B14F-4D97-AF65-F5344CB8AC3E}">
        <p14:creationId xmlns:p14="http://schemas.microsoft.com/office/powerpoint/2010/main" val="4045609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37B0-B7A0-0F0B-986F-472A9ABDCB3E}"/>
              </a:ext>
            </a:extLst>
          </p:cNvPr>
          <p:cNvSpPr>
            <a:spLocks noGrp="1"/>
          </p:cNvSpPr>
          <p:nvPr>
            <p:ph type="title"/>
          </p:nvPr>
        </p:nvSpPr>
        <p:spPr>
          <a:xfrm>
            <a:off x="3460564" y="431606"/>
            <a:ext cx="7965461" cy="994164"/>
          </a:xfrm>
        </p:spPr>
        <p:txBody>
          <a:bodyPr/>
          <a:lstStyle/>
          <a:p>
            <a:r>
              <a:rPr lang="en-US" dirty="0"/>
              <a:t>DATASET</a:t>
            </a:r>
            <a:endParaRPr lang="en-IN" dirty="0"/>
          </a:p>
        </p:txBody>
      </p:sp>
      <p:sp>
        <p:nvSpPr>
          <p:cNvPr id="3" name="Content Placeholder 2">
            <a:extLst>
              <a:ext uri="{FF2B5EF4-FFF2-40B4-BE49-F238E27FC236}">
                <a16:creationId xmlns:a16="http://schemas.microsoft.com/office/drawing/2014/main" id="{9B2CCE5A-59E2-2B0C-6505-7753D45E97D9}"/>
              </a:ext>
            </a:extLst>
          </p:cNvPr>
          <p:cNvSpPr>
            <a:spLocks noGrp="1"/>
          </p:cNvSpPr>
          <p:nvPr>
            <p:ph sz="half" idx="2"/>
          </p:nvPr>
        </p:nvSpPr>
        <p:spPr>
          <a:xfrm>
            <a:off x="2924070" y="1808703"/>
            <a:ext cx="8757095" cy="4617691"/>
          </a:xfrm>
        </p:spPr>
        <p:txBody>
          <a:bodyPr>
            <a:normAutofit/>
          </a:bodyPr>
          <a:lstStyle/>
          <a:p>
            <a:pPr marL="337185" indent="-6350" algn="l">
              <a:lnSpc>
                <a:spcPct val="103000"/>
              </a:lnSpc>
              <a:spcAft>
                <a:spcPts val="600"/>
              </a:spcAft>
            </a:pPr>
            <a:r>
              <a:rPr lang="en-IN" sz="2400" b="1" u="sng" kern="0" dirty="0">
                <a:effectLst/>
                <a:latin typeface="Arial" panose="020B0604020202020204" pitchFamily="34" charset="0"/>
                <a:ea typeface="Times New Roman" panose="02020603050405020304" pitchFamily="18" charset="0"/>
              </a:rPr>
              <a:t>Dataset Description</a:t>
            </a:r>
            <a:endParaRPr lang="en-IN" sz="2000" kern="100" dirty="0">
              <a:effectLst/>
              <a:latin typeface="Times New Roman" panose="02020603050405020304" pitchFamily="18" charset="0"/>
              <a:ea typeface="Times New Roman" panose="02020603050405020304" pitchFamily="18" charset="0"/>
            </a:endParaRPr>
          </a:p>
          <a:p>
            <a:pPr marL="330835" indent="0" algn="l">
              <a:lnSpc>
                <a:spcPct val="103000"/>
              </a:lnSpc>
              <a:spcAft>
                <a:spcPts val="600"/>
              </a:spcAft>
              <a:buNone/>
            </a:pPr>
            <a:r>
              <a:rPr lang="en-IN" sz="1800" kern="100" dirty="0">
                <a:effectLst/>
                <a:latin typeface="Arial" panose="020B0604020202020204" pitchFamily="34" charset="0"/>
                <a:ea typeface="Times New Roman" panose="02020603050405020304" pitchFamily="18" charset="0"/>
              </a:rPr>
              <a:t>The dataset "Ultra high resolution modified RGB UAV-imaging of Alternaria </a:t>
            </a:r>
            <a:r>
              <a:rPr lang="en-IN" sz="1800" kern="100" dirty="0" err="1">
                <a:effectLst/>
                <a:latin typeface="Arial" panose="020B0604020202020204" pitchFamily="34" charset="0"/>
                <a:ea typeface="Times New Roman" panose="02020603050405020304" pitchFamily="18" charset="0"/>
              </a:rPr>
              <a:t>solani</a:t>
            </a:r>
            <a:r>
              <a:rPr lang="en-IN" sz="1800" kern="100" dirty="0">
                <a:effectLst/>
                <a:latin typeface="Arial" panose="020B0604020202020204" pitchFamily="34" charset="0"/>
                <a:ea typeface="Times New Roman" panose="02020603050405020304" pitchFamily="18" charset="0"/>
              </a:rPr>
              <a:t>" was collected from experimental fields in Belgium during the growing seasons of 2019 and 2022 using a DJI M600 PRO UAV with a modified Sony Alpha 7III camera. It includes labelled image patches (256x256 pixels), sorted into two categories: Alternaria (1) and no Alternaria (0).(</a:t>
            </a:r>
            <a:r>
              <a:rPr lang="en-IN" sz="1800" kern="100" dirty="0" err="1">
                <a:effectLst/>
                <a:latin typeface="Arial" panose="020B0604020202020204" pitchFamily="34" charset="0"/>
                <a:ea typeface="Times New Roman" panose="02020603050405020304" pitchFamily="18" charset="0"/>
              </a:rPr>
              <a:t>Wieme</a:t>
            </a:r>
            <a:r>
              <a:rPr lang="en-IN" sz="1800" kern="100" dirty="0">
                <a:effectLst/>
                <a:latin typeface="Arial" panose="020B0604020202020204" pitchFamily="34" charset="0"/>
                <a:ea typeface="Times New Roman" panose="02020603050405020304" pitchFamily="18" charset="0"/>
              </a:rPr>
              <a:t> et al., 2024)</a:t>
            </a:r>
            <a:endParaRPr lang="en-IN" sz="2000" kern="100" dirty="0">
              <a:effectLst/>
              <a:latin typeface="Times New Roman" panose="02020603050405020304" pitchFamily="18" charset="0"/>
              <a:ea typeface="Times New Roman" panose="02020603050405020304" pitchFamily="18" charset="0"/>
            </a:endParaRPr>
          </a:p>
          <a:p>
            <a:pPr marL="337185" indent="-6350" algn="l">
              <a:lnSpc>
                <a:spcPct val="103000"/>
              </a:lnSpc>
              <a:spcAft>
                <a:spcPts val="600"/>
              </a:spcAft>
            </a:pPr>
            <a:r>
              <a:rPr lang="en-IN" sz="2400" b="1" u="sng" kern="0" dirty="0">
                <a:effectLst/>
                <a:latin typeface="Arial" panose="020B0604020202020204" pitchFamily="34" charset="0"/>
                <a:ea typeface="Times New Roman" panose="02020603050405020304" pitchFamily="18" charset="0"/>
              </a:rPr>
              <a:t>Dataset source</a:t>
            </a:r>
            <a:endParaRPr lang="en-IN" sz="2000" kern="100" dirty="0">
              <a:effectLst/>
              <a:latin typeface="Times New Roman" panose="02020603050405020304" pitchFamily="18" charset="0"/>
              <a:ea typeface="Times New Roman" panose="02020603050405020304" pitchFamily="18" charset="0"/>
            </a:endParaRPr>
          </a:p>
          <a:p>
            <a:pPr marL="330835" indent="0" algn="l">
              <a:lnSpc>
                <a:spcPct val="103000"/>
              </a:lnSpc>
              <a:spcAft>
                <a:spcPts val="600"/>
              </a:spcAft>
              <a:buNone/>
            </a:pPr>
            <a:r>
              <a:rPr lang="en-IN" sz="1800" kern="0" dirty="0">
                <a:effectLst/>
                <a:latin typeface="Arial" panose="020B0604020202020204" pitchFamily="34" charset="0"/>
                <a:ea typeface="Times New Roman" panose="02020603050405020304" pitchFamily="18" charset="0"/>
              </a:rPr>
              <a:t>This dataset is downloaded from </a:t>
            </a:r>
            <a:r>
              <a:rPr lang="en-IN" sz="1800" kern="0" dirty="0" err="1">
                <a:effectLst/>
                <a:latin typeface="Arial" panose="020B0604020202020204" pitchFamily="34" charset="0"/>
                <a:ea typeface="Times New Roman" panose="02020603050405020304" pitchFamily="18" charset="0"/>
              </a:rPr>
              <a:t>Zenodo</a:t>
            </a:r>
            <a:endParaRPr lang="en-IN" sz="2000" kern="100" dirty="0">
              <a:effectLst/>
              <a:latin typeface="Times New Roman" panose="02020603050405020304" pitchFamily="18" charset="0"/>
              <a:ea typeface="Times New Roman" panose="02020603050405020304" pitchFamily="18" charset="0"/>
            </a:endParaRPr>
          </a:p>
          <a:p>
            <a:pPr marL="337185" indent="-6350" algn="l">
              <a:lnSpc>
                <a:spcPct val="103000"/>
              </a:lnSpc>
              <a:spcAft>
                <a:spcPts val="600"/>
              </a:spcAft>
            </a:pPr>
            <a:r>
              <a:rPr lang="en-IN" sz="2400" b="1" u="sng" kern="0" dirty="0">
                <a:effectLst/>
                <a:latin typeface="Arial" panose="020B0604020202020204" pitchFamily="34" charset="0"/>
                <a:ea typeface="Times New Roman" panose="02020603050405020304" pitchFamily="18" charset="0"/>
              </a:rPr>
              <a:t>Dataset link</a:t>
            </a:r>
            <a:endParaRPr lang="en-IN" sz="2000" kern="100" dirty="0">
              <a:effectLst/>
              <a:latin typeface="Times New Roman" panose="02020603050405020304" pitchFamily="18" charset="0"/>
              <a:ea typeface="Times New Roman" panose="02020603050405020304" pitchFamily="18" charset="0"/>
            </a:endParaRPr>
          </a:p>
          <a:p>
            <a:pPr marL="330835" indent="0" algn="l">
              <a:lnSpc>
                <a:spcPct val="103000"/>
              </a:lnSpc>
              <a:spcAft>
                <a:spcPts val="600"/>
              </a:spcAft>
              <a:buNone/>
            </a:pPr>
            <a:r>
              <a:rPr lang="en-IN" sz="2000" u="sng" kern="0" dirty="0">
                <a:solidFill>
                  <a:srgbClr val="000000"/>
                </a:solidFill>
                <a:effectLst/>
                <a:latin typeface="Arial" panose="020B0604020202020204" pitchFamily="34" charset="0"/>
                <a:ea typeface="Times New Roman" panose="02020603050405020304" pitchFamily="18" charset="0"/>
                <a:hlinkClick r:id="rId2"/>
              </a:rPr>
              <a:t>https://zenodo.org/records/10727413</a:t>
            </a:r>
            <a:endParaRPr lang="en-IN" sz="20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DEA23D57-4443-CB9A-C316-5D5D4497CC47}"/>
              </a:ext>
            </a:extLst>
          </p:cNvPr>
          <p:cNvSpPr>
            <a:spLocks noGrp="1"/>
          </p:cNvSpPr>
          <p:nvPr>
            <p:ph type="sldNum" sz="quarter" idx="10"/>
          </p:nvPr>
        </p:nvSpPr>
        <p:spPr/>
        <p:txBody>
          <a:bodyPr/>
          <a:lstStyle/>
          <a:p>
            <a:fld id="{48F63A3B-78C7-47BE-AE5E-E10140E04643}" type="slidenum">
              <a:rPr lang="en-US" smtClean="0"/>
              <a:pPr/>
              <a:t>15</a:t>
            </a:fld>
            <a:endParaRPr lang="en-US" dirty="0"/>
          </a:p>
        </p:txBody>
      </p:sp>
      <p:pic>
        <p:nvPicPr>
          <p:cNvPr id="5" name="Picture 4">
            <a:extLst>
              <a:ext uri="{FF2B5EF4-FFF2-40B4-BE49-F238E27FC236}">
                <a16:creationId xmlns:a16="http://schemas.microsoft.com/office/drawing/2014/main" id="{EC8993FB-BF0B-F7B5-4A7B-CA474CF404E7}"/>
              </a:ext>
            </a:extLst>
          </p:cNvPr>
          <p:cNvPicPr>
            <a:picLocks noChangeAspect="1"/>
          </p:cNvPicPr>
          <p:nvPr/>
        </p:nvPicPr>
        <p:blipFill>
          <a:blip r:embed="rId3"/>
          <a:stretch>
            <a:fillRect/>
          </a:stretch>
        </p:blipFill>
        <p:spPr>
          <a:xfrm>
            <a:off x="-220423" y="-159355"/>
            <a:ext cx="1500691" cy="1500691"/>
          </a:xfrm>
          <a:prstGeom prst="rect">
            <a:avLst/>
          </a:prstGeom>
        </p:spPr>
      </p:pic>
    </p:spTree>
    <p:extLst>
      <p:ext uri="{BB962C8B-B14F-4D97-AF65-F5344CB8AC3E}">
        <p14:creationId xmlns:p14="http://schemas.microsoft.com/office/powerpoint/2010/main" val="2268110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8A8151-70BB-7EC1-6CC5-DED9EE783C3D}"/>
              </a:ext>
            </a:extLst>
          </p:cNvPr>
          <p:cNvSpPr>
            <a:spLocks noGrp="1"/>
          </p:cNvSpPr>
          <p:nvPr>
            <p:ph type="sldNum" sz="quarter" idx="12"/>
          </p:nvPr>
        </p:nvSpPr>
        <p:spPr/>
        <p:txBody>
          <a:bodyPr/>
          <a:lstStyle/>
          <a:p>
            <a:fld id="{48F63A3B-78C7-47BE-AE5E-E10140E04643}" type="slidenum">
              <a:rPr lang="en-US" smtClean="0"/>
              <a:pPr/>
              <a:t>16</a:t>
            </a:fld>
            <a:endParaRPr lang="en-US" dirty="0"/>
          </a:p>
        </p:txBody>
      </p:sp>
      <p:pic>
        <p:nvPicPr>
          <p:cNvPr id="3" name="Picture 2">
            <a:extLst>
              <a:ext uri="{FF2B5EF4-FFF2-40B4-BE49-F238E27FC236}">
                <a16:creationId xmlns:a16="http://schemas.microsoft.com/office/drawing/2014/main" id="{07CD4265-E5C7-9E9E-8E82-5C64C2C065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933" y="1423169"/>
            <a:ext cx="9752975" cy="5434831"/>
          </a:xfrm>
          <a:prstGeom prst="rect">
            <a:avLst/>
          </a:prstGeom>
          <a:noFill/>
          <a:ln>
            <a:noFill/>
          </a:ln>
        </p:spPr>
      </p:pic>
      <p:sp>
        <p:nvSpPr>
          <p:cNvPr id="4" name="TextBox 3">
            <a:extLst>
              <a:ext uri="{FF2B5EF4-FFF2-40B4-BE49-F238E27FC236}">
                <a16:creationId xmlns:a16="http://schemas.microsoft.com/office/drawing/2014/main" id="{95CA8D80-D3FD-1BA2-19B6-E0E5C0550BDF}"/>
              </a:ext>
            </a:extLst>
          </p:cNvPr>
          <p:cNvSpPr txBox="1"/>
          <p:nvPr/>
        </p:nvSpPr>
        <p:spPr>
          <a:xfrm>
            <a:off x="554333" y="992843"/>
            <a:ext cx="10913561" cy="731611"/>
          </a:xfrm>
          <a:prstGeom prst="rect">
            <a:avLst/>
          </a:prstGeom>
          <a:noFill/>
        </p:spPr>
        <p:txBody>
          <a:bodyPr wrap="square" rtlCol="0">
            <a:spAutoFit/>
          </a:bodyPr>
          <a:lstStyle/>
          <a:p>
            <a:pPr marL="330835" marR="66040" indent="-6350">
              <a:lnSpc>
                <a:spcPct val="103000"/>
              </a:lnSpc>
              <a:spcAft>
                <a:spcPts val="600"/>
              </a:spcAft>
            </a:pPr>
            <a:r>
              <a:rPr lang="en-IN" sz="1800" b="1" u="sng" kern="100" dirty="0">
                <a:solidFill>
                  <a:srgbClr val="000000"/>
                </a:solidFill>
                <a:effectLst/>
                <a:latin typeface="Arial" panose="020B0604020202020204" pitchFamily="34" charset="0"/>
                <a:ea typeface="Times New Roman" panose="02020603050405020304" pitchFamily="18" charset="0"/>
              </a:rPr>
              <a:t>The left image is the image</a:t>
            </a:r>
            <a:r>
              <a:rPr lang="en-IN" kern="100" dirty="0">
                <a:solidFill>
                  <a:srgbClr val="000000"/>
                </a:solidFill>
                <a:latin typeface="Times New Roman" panose="02020603050405020304" pitchFamily="18" charset="0"/>
                <a:ea typeface="Times New Roman" panose="02020603050405020304" pitchFamily="18" charset="0"/>
              </a:rPr>
              <a:t> </a:t>
            </a:r>
            <a:r>
              <a:rPr lang="en-IN" sz="1800" b="1" u="sng" kern="100" dirty="0">
                <a:solidFill>
                  <a:srgbClr val="000000"/>
                </a:solidFill>
                <a:effectLst/>
                <a:latin typeface="Arial" panose="020B0604020202020204" pitchFamily="34" charset="0"/>
                <a:ea typeface="Times New Roman" panose="02020603050405020304" pitchFamily="18" charset="0"/>
              </a:rPr>
              <a:t>of a healthy leaf whereas right image is affected by Alternaria)</a:t>
            </a:r>
            <a:endParaRPr lang="en-IN" sz="18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2D5928E6-0CA5-C91C-5CCB-B0C343389CCE}"/>
              </a:ext>
            </a:extLst>
          </p:cNvPr>
          <p:cNvSpPr txBox="1"/>
          <p:nvPr/>
        </p:nvSpPr>
        <p:spPr>
          <a:xfrm>
            <a:off x="3084844" y="271305"/>
            <a:ext cx="5124659" cy="523220"/>
          </a:xfrm>
          <a:prstGeom prst="rect">
            <a:avLst/>
          </a:prstGeom>
          <a:noFill/>
        </p:spPr>
        <p:txBody>
          <a:bodyPr wrap="square" rtlCol="0">
            <a:spAutoFit/>
          </a:bodyPr>
          <a:lstStyle/>
          <a:p>
            <a:pPr algn="ctr"/>
            <a:r>
              <a:rPr lang="en-IN" sz="2800" b="1" kern="100" dirty="0">
                <a:solidFill>
                  <a:schemeClr val="accent6"/>
                </a:solidFill>
                <a:effectLst/>
                <a:latin typeface="Arial" panose="020B0604020202020204" pitchFamily="34" charset="0"/>
                <a:ea typeface="Times New Roman" panose="02020603050405020304" pitchFamily="18" charset="0"/>
              </a:rPr>
              <a:t>Images with labels</a:t>
            </a:r>
            <a:endParaRPr lang="en-IN" sz="2800" dirty="0">
              <a:solidFill>
                <a:schemeClr val="accent6"/>
              </a:solidFill>
            </a:endParaRPr>
          </a:p>
        </p:txBody>
      </p:sp>
    </p:spTree>
    <p:extLst>
      <p:ext uri="{BB962C8B-B14F-4D97-AF65-F5344CB8AC3E}">
        <p14:creationId xmlns:p14="http://schemas.microsoft.com/office/powerpoint/2010/main" val="1089611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4949-BCA2-1B88-6813-336775E7C5D5}"/>
              </a:ext>
            </a:extLst>
          </p:cNvPr>
          <p:cNvSpPr>
            <a:spLocks noGrp="1"/>
          </p:cNvSpPr>
          <p:nvPr>
            <p:ph type="title"/>
          </p:nvPr>
        </p:nvSpPr>
        <p:spPr>
          <a:xfrm>
            <a:off x="3390226" y="343841"/>
            <a:ext cx="7965461" cy="994164"/>
          </a:xfrm>
        </p:spPr>
        <p:txBody>
          <a:bodyPr/>
          <a:lstStyle/>
          <a:p>
            <a:r>
              <a:rPr lang="en-US" dirty="0"/>
              <a:t>DATASIZE</a:t>
            </a:r>
            <a:endParaRPr lang="en-IN" dirty="0"/>
          </a:p>
        </p:txBody>
      </p:sp>
      <p:sp>
        <p:nvSpPr>
          <p:cNvPr id="3" name="Content Placeholder 2">
            <a:extLst>
              <a:ext uri="{FF2B5EF4-FFF2-40B4-BE49-F238E27FC236}">
                <a16:creationId xmlns:a16="http://schemas.microsoft.com/office/drawing/2014/main" id="{19649F6A-4709-20E7-7F00-FD71DBEF43A1}"/>
              </a:ext>
            </a:extLst>
          </p:cNvPr>
          <p:cNvSpPr>
            <a:spLocks noGrp="1"/>
          </p:cNvSpPr>
          <p:nvPr>
            <p:ph sz="half" idx="2"/>
          </p:nvPr>
        </p:nvSpPr>
        <p:spPr>
          <a:xfrm>
            <a:off x="3004457" y="1718268"/>
            <a:ext cx="8421568" cy="4082459"/>
          </a:xfrm>
        </p:spPr>
        <p:txBody>
          <a:bodyPr>
            <a:normAutofit/>
          </a:bodyPr>
          <a:lstStyle/>
          <a:p>
            <a:r>
              <a:rPr lang="en-US" sz="2400" dirty="0"/>
              <a:t>The Dataset total consists of total 7143 Images. These images are separated across two categories (Alternaria </a:t>
            </a:r>
            <a:r>
              <a:rPr lang="en-US" sz="2400" dirty="0" err="1"/>
              <a:t>Solani</a:t>
            </a:r>
            <a:r>
              <a:rPr lang="en-US" sz="2400" dirty="0"/>
              <a:t> and No Alternaria </a:t>
            </a:r>
            <a:r>
              <a:rPr lang="en-US" sz="2400" dirty="0" err="1"/>
              <a:t>Solani</a:t>
            </a:r>
            <a:r>
              <a:rPr lang="en-US" sz="2400" dirty="0"/>
              <a:t>) and is used as the primary data for training and validating the dl model for “plant disease detection”</a:t>
            </a:r>
          </a:p>
          <a:p>
            <a:endParaRPr lang="en-US" sz="2400" dirty="0"/>
          </a:p>
          <a:p>
            <a:endParaRPr lang="en-IN" sz="2400" dirty="0"/>
          </a:p>
        </p:txBody>
      </p:sp>
      <p:sp>
        <p:nvSpPr>
          <p:cNvPr id="4" name="Slide Number Placeholder 3">
            <a:extLst>
              <a:ext uri="{FF2B5EF4-FFF2-40B4-BE49-F238E27FC236}">
                <a16:creationId xmlns:a16="http://schemas.microsoft.com/office/drawing/2014/main" id="{DDD40DF6-A712-3B61-AFE7-15543625BB8D}"/>
              </a:ext>
            </a:extLst>
          </p:cNvPr>
          <p:cNvSpPr>
            <a:spLocks noGrp="1"/>
          </p:cNvSpPr>
          <p:nvPr>
            <p:ph type="sldNum" sz="quarter" idx="10"/>
          </p:nvPr>
        </p:nvSpPr>
        <p:spPr/>
        <p:txBody>
          <a:bodyPr/>
          <a:lstStyle/>
          <a:p>
            <a:fld id="{48F63A3B-78C7-47BE-AE5E-E10140E04643}" type="slidenum">
              <a:rPr lang="en-US" smtClean="0"/>
              <a:pPr/>
              <a:t>17</a:t>
            </a:fld>
            <a:endParaRPr lang="en-US" dirty="0"/>
          </a:p>
        </p:txBody>
      </p:sp>
      <p:graphicFrame>
        <p:nvGraphicFramePr>
          <p:cNvPr id="5" name="Table 4">
            <a:extLst>
              <a:ext uri="{FF2B5EF4-FFF2-40B4-BE49-F238E27FC236}">
                <a16:creationId xmlns:a16="http://schemas.microsoft.com/office/drawing/2014/main" id="{B7BE3C8E-99C2-2E63-D8BC-DD3AC13B1ED3}"/>
              </a:ext>
            </a:extLst>
          </p:cNvPr>
          <p:cNvGraphicFramePr>
            <a:graphicFrameLocks noGrp="1"/>
          </p:cNvGraphicFramePr>
          <p:nvPr>
            <p:extLst>
              <p:ext uri="{D42A27DB-BD31-4B8C-83A1-F6EECF244321}">
                <p14:modId xmlns:p14="http://schemas.microsoft.com/office/powerpoint/2010/main" val="2960833708"/>
              </p:ext>
            </p:extLst>
          </p:nvPr>
        </p:nvGraphicFramePr>
        <p:xfrm>
          <a:off x="3788753" y="3518417"/>
          <a:ext cx="6852976" cy="2638199"/>
        </p:xfrm>
        <a:graphic>
          <a:graphicData uri="http://schemas.openxmlformats.org/drawingml/2006/table">
            <a:tbl>
              <a:tblPr firstRow="1" firstCol="1" bandRow="1">
                <a:tableStyleId>{3B4B98B0-60AC-42C2-AFA5-B58CD77FA1E5}</a:tableStyleId>
              </a:tblPr>
              <a:tblGrid>
                <a:gridCol w="3717501">
                  <a:extLst>
                    <a:ext uri="{9D8B030D-6E8A-4147-A177-3AD203B41FA5}">
                      <a16:colId xmlns:a16="http://schemas.microsoft.com/office/drawing/2014/main" val="1552910491"/>
                    </a:ext>
                  </a:extLst>
                </a:gridCol>
                <a:gridCol w="1260826">
                  <a:extLst>
                    <a:ext uri="{9D8B030D-6E8A-4147-A177-3AD203B41FA5}">
                      <a16:colId xmlns:a16="http://schemas.microsoft.com/office/drawing/2014/main" val="3933666509"/>
                    </a:ext>
                  </a:extLst>
                </a:gridCol>
                <a:gridCol w="1874649">
                  <a:extLst>
                    <a:ext uri="{9D8B030D-6E8A-4147-A177-3AD203B41FA5}">
                      <a16:colId xmlns:a16="http://schemas.microsoft.com/office/drawing/2014/main" val="2447757890"/>
                    </a:ext>
                  </a:extLst>
                </a:gridCol>
              </a:tblGrid>
              <a:tr h="1030957">
                <a:tc>
                  <a:txBody>
                    <a:bodyPr/>
                    <a:lstStyle/>
                    <a:p>
                      <a:pPr marL="337185" indent="-6350" algn="l">
                        <a:lnSpc>
                          <a:spcPct val="103000"/>
                        </a:lnSpc>
                        <a:spcAft>
                          <a:spcPts val="600"/>
                        </a:spcAft>
                      </a:pPr>
                      <a:r>
                        <a:rPr lang="en-IN" sz="2400" kern="100" dirty="0">
                          <a:effectLst/>
                        </a:rPr>
                        <a:t>Category</a:t>
                      </a:r>
                      <a:endParaRPr lang="en-IN" sz="2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indent="-6350" algn="l">
                        <a:lnSpc>
                          <a:spcPct val="103000"/>
                        </a:lnSpc>
                        <a:spcAft>
                          <a:spcPts val="600"/>
                        </a:spcAft>
                      </a:pPr>
                      <a:r>
                        <a:rPr lang="en-IN" sz="2400" kern="100" dirty="0">
                          <a:effectLst/>
                        </a:rPr>
                        <a:t>Label</a:t>
                      </a:r>
                      <a:endParaRPr lang="en-IN" sz="2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indent="-6350" algn="l">
                        <a:lnSpc>
                          <a:spcPct val="103000"/>
                        </a:lnSpc>
                        <a:spcAft>
                          <a:spcPts val="600"/>
                        </a:spcAft>
                      </a:pPr>
                      <a:r>
                        <a:rPr lang="en-IN" sz="2400" kern="100">
                          <a:effectLst/>
                        </a:rPr>
                        <a:t>No. of images</a:t>
                      </a:r>
                      <a:endParaRPr lang="en-IN" sz="2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15836750"/>
                  </a:ext>
                </a:extLst>
              </a:tr>
              <a:tr h="528576">
                <a:tc>
                  <a:txBody>
                    <a:bodyPr/>
                    <a:lstStyle/>
                    <a:p>
                      <a:pPr marL="337185" indent="-6350" algn="l">
                        <a:lnSpc>
                          <a:spcPct val="103000"/>
                        </a:lnSpc>
                        <a:spcAft>
                          <a:spcPts val="600"/>
                        </a:spcAft>
                      </a:pPr>
                      <a:r>
                        <a:rPr lang="en-IN" sz="2400" kern="100" dirty="0">
                          <a:effectLst/>
                        </a:rPr>
                        <a:t>Alternaria </a:t>
                      </a:r>
                      <a:r>
                        <a:rPr lang="en-IN" sz="2400" kern="100" dirty="0" err="1">
                          <a:effectLst/>
                        </a:rPr>
                        <a:t>Solani</a:t>
                      </a:r>
                      <a:endParaRPr lang="en-IN" sz="2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indent="-6350" algn="l">
                        <a:lnSpc>
                          <a:spcPct val="103000"/>
                        </a:lnSpc>
                        <a:spcAft>
                          <a:spcPts val="600"/>
                        </a:spcAft>
                      </a:pPr>
                      <a:r>
                        <a:rPr lang="en-IN" sz="2400" kern="100">
                          <a:effectLst/>
                        </a:rPr>
                        <a:t>1</a:t>
                      </a:r>
                      <a:endParaRPr lang="en-IN" sz="2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indent="-6350" algn="l">
                        <a:lnSpc>
                          <a:spcPct val="103000"/>
                        </a:lnSpc>
                        <a:spcAft>
                          <a:spcPts val="600"/>
                        </a:spcAft>
                      </a:pPr>
                      <a:r>
                        <a:rPr lang="en-IN" sz="2400" kern="100">
                          <a:effectLst/>
                        </a:rPr>
                        <a:t>3816</a:t>
                      </a:r>
                      <a:endParaRPr lang="en-IN" sz="2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21617833"/>
                  </a:ext>
                </a:extLst>
              </a:tr>
              <a:tr h="1078666">
                <a:tc>
                  <a:txBody>
                    <a:bodyPr/>
                    <a:lstStyle/>
                    <a:p>
                      <a:pPr marL="337185" indent="-6350" algn="l">
                        <a:lnSpc>
                          <a:spcPct val="103000"/>
                        </a:lnSpc>
                        <a:spcAft>
                          <a:spcPts val="600"/>
                        </a:spcAft>
                      </a:pPr>
                      <a:r>
                        <a:rPr lang="en-IN" sz="2400" kern="100">
                          <a:effectLst/>
                        </a:rPr>
                        <a:t>No Alternaria Solani</a:t>
                      </a:r>
                      <a:endParaRPr lang="en-IN" sz="2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indent="-6350" algn="l">
                        <a:lnSpc>
                          <a:spcPct val="103000"/>
                        </a:lnSpc>
                        <a:spcAft>
                          <a:spcPts val="600"/>
                        </a:spcAft>
                      </a:pPr>
                      <a:r>
                        <a:rPr lang="en-IN" sz="2400" kern="100">
                          <a:effectLst/>
                        </a:rPr>
                        <a:t>0</a:t>
                      </a:r>
                      <a:endParaRPr lang="en-IN" sz="2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indent="-6350" algn="l">
                        <a:lnSpc>
                          <a:spcPct val="103000"/>
                        </a:lnSpc>
                        <a:spcAft>
                          <a:spcPts val="600"/>
                        </a:spcAft>
                      </a:pPr>
                      <a:r>
                        <a:rPr lang="en-IN" sz="2400" kern="100" dirty="0">
                          <a:effectLst/>
                        </a:rPr>
                        <a:t>3327</a:t>
                      </a:r>
                      <a:endParaRPr lang="en-IN" sz="2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64848087"/>
                  </a:ext>
                </a:extLst>
              </a:tr>
            </a:tbl>
          </a:graphicData>
        </a:graphic>
      </p:graphicFrame>
      <p:pic>
        <p:nvPicPr>
          <p:cNvPr id="6" name="Picture 5">
            <a:extLst>
              <a:ext uri="{FF2B5EF4-FFF2-40B4-BE49-F238E27FC236}">
                <a16:creationId xmlns:a16="http://schemas.microsoft.com/office/drawing/2014/main" id="{869D27F3-AC0E-37D2-EE69-FDF643C3A8EA}"/>
              </a:ext>
            </a:extLst>
          </p:cNvPr>
          <p:cNvPicPr>
            <a:picLocks noChangeAspect="1"/>
          </p:cNvPicPr>
          <p:nvPr/>
        </p:nvPicPr>
        <p:blipFill>
          <a:blip r:embed="rId2"/>
          <a:stretch>
            <a:fillRect/>
          </a:stretch>
        </p:blipFill>
        <p:spPr>
          <a:xfrm>
            <a:off x="-240520" y="-162686"/>
            <a:ext cx="1500691" cy="1500691"/>
          </a:xfrm>
          <a:prstGeom prst="rect">
            <a:avLst/>
          </a:prstGeom>
        </p:spPr>
      </p:pic>
    </p:spTree>
    <p:extLst>
      <p:ext uri="{BB962C8B-B14F-4D97-AF65-F5344CB8AC3E}">
        <p14:creationId xmlns:p14="http://schemas.microsoft.com/office/powerpoint/2010/main" val="146139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ED4D8B-C446-8AF3-4E9B-2458AEBFFB13}"/>
              </a:ext>
            </a:extLst>
          </p:cNvPr>
          <p:cNvSpPr>
            <a:spLocks noGrp="1"/>
          </p:cNvSpPr>
          <p:nvPr>
            <p:ph type="sldNum" sz="quarter" idx="12"/>
          </p:nvPr>
        </p:nvSpPr>
        <p:spPr/>
        <p:txBody>
          <a:bodyPr/>
          <a:lstStyle/>
          <a:p>
            <a:fld id="{48F63A3B-78C7-47BE-AE5E-E10140E04643}" type="slidenum">
              <a:rPr lang="en-US" smtClean="0"/>
              <a:pPr/>
              <a:t>18</a:t>
            </a:fld>
            <a:endParaRPr lang="en-US" dirty="0"/>
          </a:p>
        </p:txBody>
      </p:sp>
      <p:pic>
        <p:nvPicPr>
          <p:cNvPr id="4" name="Picture 3">
            <a:extLst>
              <a:ext uri="{FF2B5EF4-FFF2-40B4-BE49-F238E27FC236}">
                <a16:creationId xmlns:a16="http://schemas.microsoft.com/office/drawing/2014/main" id="{6DDC45A9-E9B8-CCA1-2CED-3880125EA30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15813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35CD-2BE1-BECC-9685-FA5C1D6A8092}"/>
              </a:ext>
            </a:extLst>
          </p:cNvPr>
          <p:cNvSpPr>
            <a:spLocks noGrp="1"/>
          </p:cNvSpPr>
          <p:nvPr>
            <p:ph type="title"/>
          </p:nvPr>
        </p:nvSpPr>
        <p:spPr>
          <a:xfrm>
            <a:off x="2843684" y="850971"/>
            <a:ext cx="8662729" cy="994164"/>
          </a:xfrm>
        </p:spPr>
        <p:txBody>
          <a:bodyPr/>
          <a:lstStyle/>
          <a:p>
            <a:r>
              <a:rPr lang="en-US" sz="3200" dirty="0"/>
              <a:t>Images after train-validation split (80-20)</a:t>
            </a:r>
            <a:endParaRPr lang="en-IN" sz="3200" dirty="0"/>
          </a:p>
        </p:txBody>
      </p:sp>
      <p:sp>
        <p:nvSpPr>
          <p:cNvPr id="4" name="Slide Number Placeholder 3">
            <a:extLst>
              <a:ext uri="{FF2B5EF4-FFF2-40B4-BE49-F238E27FC236}">
                <a16:creationId xmlns:a16="http://schemas.microsoft.com/office/drawing/2014/main" id="{5059A4E8-47D7-A78C-4A40-BE0E82A48D8E}"/>
              </a:ext>
            </a:extLst>
          </p:cNvPr>
          <p:cNvSpPr>
            <a:spLocks noGrp="1"/>
          </p:cNvSpPr>
          <p:nvPr>
            <p:ph type="sldNum" sz="quarter" idx="10"/>
          </p:nvPr>
        </p:nvSpPr>
        <p:spPr/>
        <p:txBody>
          <a:bodyPr/>
          <a:lstStyle/>
          <a:p>
            <a:fld id="{48F63A3B-78C7-47BE-AE5E-E10140E04643}" type="slidenum">
              <a:rPr lang="en-US" smtClean="0"/>
              <a:pPr/>
              <a:t>19</a:t>
            </a:fld>
            <a:endParaRPr lang="en-US" dirty="0"/>
          </a:p>
        </p:txBody>
      </p:sp>
      <p:graphicFrame>
        <p:nvGraphicFramePr>
          <p:cNvPr id="5" name="Table 4">
            <a:extLst>
              <a:ext uri="{FF2B5EF4-FFF2-40B4-BE49-F238E27FC236}">
                <a16:creationId xmlns:a16="http://schemas.microsoft.com/office/drawing/2014/main" id="{EC8685E0-58FF-B46D-91DC-67544970724F}"/>
              </a:ext>
            </a:extLst>
          </p:cNvPr>
          <p:cNvGraphicFramePr>
            <a:graphicFrameLocks noGrp="1"/>
          </p:cNvGraphicFramePr>
          <p:nvPr>
            <p:extLst>
              <p:ext uri="{D42A27DB-BD31-4B8C-83A1-F6EECF244321}">
                <p14:modId xmlns:p14="http://schemas.microsoft.com/office/powerpoint/2010/main" val="3513755333"/>
              </p:ext>
            </p:extLst>
          </p:nvPr>
        </p:nvGraphicFramePr>
        <p:xfrm>
          <a:off x="3111930" y="2361363"/>
          <a:ext cx="8222610" cy="3748032"/>
        </p:xfrm>
        <a:graphic>
          <a:graphicData uri="http://schemas.openxmlformats.org/drawingml/2006/table">
            <a:tbl>
              <a:tblPr firstRow="1" bandRow="1">
                <a:tableStyleId>{3C2FFA5D-87B4-456A-9821-1D502468CF0F}</a:tableStyleId>
              </a:tblPr>
              <a:tblGrid>
                <a:gridCol w="2740870">
                  <a:extLst>
                    <a:ext uri="{9D8B030D-6E8A-4147-A177-3AD203B41FA5}">
                      <a16:colId xmlns:a16="http://schemas.microsoft.com/office/drawing/2014/main" val="2584106109"/>
                    </a:ext>
                  </a:extLst>
                </a:gridCol>
                <a:gridCol w="2740870">
                  <a:extLst>
                    <a:ext uri="{9D8B030D-6E8A-4147-A177-3AD203B41FA5}">
                      <a16:colId xmlns:a16="http://schemas.microsoft.com/office/drawing/2014/main" val="1987202430"/>
                    </a:ext>
                  </a:extLst>
                </a:gridCol>
                <a:gridCol w="2740870">
                  <a:extLst>
                    <a:ext uri="{9D8B030D-6E8A-4147-A177-3AD203B41FA5}">
                      <a16:colId xmlns:a16="http://schemas.microsoft.com/office/drawing/2014/main" val="2229805223"/>
                    </a:ext>
                  </a:extLst>
                </a:gridCol>
              </a:tblGrid>
              <a:tr h="937008">
                <a:tc>
                  <a:txBody>
                    <a:bodyPr/>
                    <a:lstStyle/>
                    <a:p>
                      <a:endParaRPr lang="en-IN" b="1" dirty="0">
                        <a:solidFill>
                          <a:schemeClr val="tx1"/>
                        </a:solidFill>
                      </a:endParaRPr>
                    </a:p>
                  </a:txBody>
                  <a:tcPr/>
                </a:tc>
                <a:tc>
                  <a:txBody>
                    <a:bodyPr/>
                    <a:lstStyle/>
                    <a:p>
                      <a:r>
                        <a:rPr lang="en-US" b="1" dirty="0">
                          <a:solidFill>
                            <a:schemeClr val="tx1"/>
                          </a:solidFill>
                        </a:rPr>
                        <a:t>Train Set</a:t>
                      </a:r>
                      <a:endParaRPr lang="en-IN" b="1" dirty="0">
                        <a:solidFill>
                          <a:schemeClr val="tx1"/>
                        </a:solidFill>
                      </a:endParaRPr>
                    </a:p>
                  </a:txBody>
                  <a:tcPr/>
                </a:tc>
                <a:tc>
                  <a:txBody>
                    <a:bodyPr/>
                    <a:lstStyle/>
                    <a:p>
                      <a:r>
                        <a:rPr lang="en-US" b="1" dirty="0">
                          <a:solidFill>
                            <a:schemeClr val="tx1"/>
                          </a:solidFill>
                        </a:rPr>
                        <a:t>Validation Set</a:t>
                      </a:r>
                      <a:endParaRPr lang="en-IN" b="1" dirty="0">
                        <a:solidFill>
                          <a:schemeClr val="tx1"/>
                        </a:solidFill>
                      </a:endParaRPr>
                    </a:p>
                  </a:txBody>
                  <a:tcPr/>
                </a:tc>
                <a:extLst>
                  <a:ext uri="{0D108BD9-81ED-4DB2-BD59-A6C34878D82A}">
                    <a16:rowId xmlns:a16="http://schemas.microsoft.com/office/drawing/2014/main" val="225628100"/>
                  </a:ext>
                </a:extLst>
              </a:tr>
              <a:tr h="937008">
                <a:tc>
                  <a:txBody>
                    <a:bodyPr/>
                    <a:lstStyle/>
                    <a:p>
                      <a:r>
                        <a:rPr lang="en-US" b="1" dirty="0">
                          <a:solidFill>
                            <a:schemeClr val="tx1"/>
                          </a:solidFill>
                        </a:rPr>
                        <a:t>Alternaria(1)</a:t>
                      </a:r>
                      <a:endParaRPr lang="en-IN" b="1" dirty="0">
                        <a:solidFill>
                          <a:schemeClr val="tx1"/>
                        </a:solidFill>
                      </a:endParaRPr>
                    </a:p>
                  </a:txBody>
                  <a:tcPr/>
                </a:tc>
                <a:tc>
                  <a:txBody>
                    <a:bodyPr/>
                    <a:lstStyle/>
                    <a:p>
                      <a:r>
                        <a:rPr lang="en-US" b="1" dirty="0">
                          <a:solidFill>
                            <a:schemeClr val="tx1"/>
                          </a:solidFill>
                        </a:rPr>
                        <a:t>3052</a:t>
                      </a:r>
                      <a:endParaRPr lang="en-IN" b="1" dirty="0">
                        <a:solidFill>
                          <a:schemeClr val="tx1"/>
                        </a:solidFill>
                      </a:endParaRPr>
                    </a:p>
                  </a:txBody>
                  <a:tcPr/>
                </a:tc>
                <a:tc>
                  <a:txBody>
                    <a:bodyPr/>
                    <a:lstStyle/>
                    <a:p>
                      <a:r>
                        <a:rPr lang="en-US" b="1" dirty="0">
                          <a:solidFill>
                            <a:schemeClr val="tx1"/>
                          </a:solidFill>
                        </a:rPr>
                        <a:t>763</a:t>
                      </a:r>
                      <a:endParaRPr lang="en-IN" b="1" dirty="0">
                        <a:solidFill>
                          <a:schemeClr val="tx1"/>
                        </a:solidFill>
                      </a:endParaRPr>
                    </a:p>
                  </a:txBody>
                  <a:tcPr/>
                </a:tc>
                <a:extLst>
                  <a:ext uri="{0D108BD9-81ED-4DB2-BD59-A6C34878D82A}">
                    <a16:rowId xmlns:a16="http://schemas.microsoft.com/office/drawing/2014/main" val="3150958018"/>
                  </a:ext>
                </a:extLst>
              </a:tr>
              <a:tr h="937008">
                <a:tc>
                  <a:txBody>
                    <a:bodyPr/>
                    <a:lstStyle/>
                    <a:p>
                      <a:r>
                        <a:rPr lang="en-US" b="1" dirty="0">
                          <a:solidFill>
                            <a:schemeClr val="tx1"/>
                          </a:solidFill>
                        </a:rPr>
                        <a:t>No Alternaria(0)</a:t>
                      </a:r>
                      <a:endParaRPr lang="en-IN" b="1" dirty="0">
                        <a:solidFill>
                          <a:schemeClr val="tx1"/>
                        </a:solidFill>
                      </a:endParaRPr>
                    </a:p>
                  </a:txBody>
                  <a:tcPr/>
                </a:tc>
                <a:tc>
                  <a:txBody>
                    <a:bodyPr/>
                    <a:lstStyle/>
                    <a:p>
                      <a:r>
                        <a:rPr lang="en-US" b="1" dirty="0">
                          <a:solidFill>
                            <a:schemeClr val="tx1"/>
                          </a:solidFill>
                        </a:rPr>
                        <a:t>2661</a:t>
                      </a:r>
                      <a:endParaRPr lang="en-IN" b="1" dirty="0">
                        <a:solidFill>
                          <a:schemeClr val="tx1"/>
                        </a:solidFill>
                      </a:endParaRPr>
                    </a:p>
                  </a:txBody>
                  <a:tcPr/>
                </a:tc>
                <a:tc>
                  <a:txBody>
                    <a:bodyPr/>
                    <a:lstStyle/>
                    <a:p>
                      <a:r>
                        <a:rPr lang="en-US" b="1" dirty="0">
                          <a:solidFill>
                            <a:schemeClr val="tx1"/>
                          </a:solidFill>
                        </a:rPr>
                        <a:t>665</a:t>
                      </a:r>
                      <a:endParaRPr lang="en-IN" b="1" dirty="0">
                        <a:solidFill>
                          <a:schemeClr val="tx1"/>
                        </a:solidFill>
                      </a:endParaRPr>
                    </a:p>
                  </a:txBody>
                  <a:tcPr/>
                </a:tc>
                <a:extLst>
                  <a:ext uri="{0D108BD9-81ED-4DB2-BD59-A6C34878D82A}">
                    <a16:rowId xmlns:a16="http://schemas.microsoft.com/office/drawing/2014/main" val="3125397758"/>
                  </a:ext>
                </a:extLst>
              </a:tr>
              <a:tr h="937008">
                <a:tc>
                  <a:txBody>
                    <a:bodyPr/>
                    <a:lstStyle/>
                    <a:p>
                      <a:endParaRPr lang="en-IN" b="1">
                        <a:solidFill>
                          <a:schemeClr val="tx1"/>
                        </a:solidFill>
                      </a:endParaRPr>
                    </a:p>
                  </a:txBody>
                  <a:tcPr/>
                </a:tc>
                <a:tc>
                  <a:txBody>
                    <a:bodyPr/>
                    <a:lstStyle/>
                    <a:p>
                      <a:r>
                        <a:rPr lang="en-US" b="1" dirty="0">
                          <a:solidFill>
                            <a:schemeClr val="tx1"/>
                          </a:solidFill>
                        </a:rPr>
                        <a:t>5714</a:t>
                      </a:r>
                      <a:endParaRPr lang="en-IN" b="1" dirty="0">
                        <a:solidFill>
                          <a:schemeClr val="tx1"/>
                        </a:solidFill>
                      </a:endParaRPr>
                    </a:p>
                  </a:txBody>
                  <a:tcPr/>
                </a:tc>
                <a:tc>
                  <a:txBody>
                    <a:bodyPr/>
                    <a:lstStyle/>
                    <a:p>
                      <a:r>
                        <a:rPr lang="en-US" b="1" dirty="0">
                          <a:solidFill>
                            <a:schemeClr val="tx1"/>
                          </a:solidFill>
                        </a:rPr>
                        <a:t>1429</a:t>
                      </a:r>
                      <a:endParaRPr lang="en-IN" b="1" dirty="0">
                        <a:solidFill>
                          <a:schemeClr val="tx1"/>
                        </a:solidFill>
                      </a:endParaRPr>
                    </a:p>
                  </a:txBody>
                  <a:tcPr/>
                </a:tc>
                <a:extLst>
                  <a:ext uri="{0D108BD9-81ED-4DB2-BD59-A6C34878D82A}">
                    <a16:rowId xmlns:a16="http://schemas.microsoft.com/office/drawing/2014/main" val="816135070"/>
                  </a:ext>
                </a:extLst>
              </a:tr>
            </a:tbl>
          </a:graphicData>
        </a:graphic>
      </p:graphicFrame>
    </p:spTree>
    <p:extLst>
      <p:ext uri="{BB962C8B-B14F-4D97-AF65-F5344CB8AC3E}">
        <p14:creationId xmlns:p14="http://schemas.microsoft.com/office/powerpoint/2010/main" val="2317297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146807-C2A2-B103-3644-2BD109A1E57F}"/>
              </a:ext>
            </a:extLst>
          </p:cNvPr>
          <p:cNvSpPr>
            <a:spLocks noGrp="1"/>
          </p:cNvSpPr>
          <p:nvPr>
            <p:ph type="sldNum" sz="quarter" idx="12"/>
          </p:nvPr>
        </p:nvSpPr>
        <p:spPr/>
        <p:txBody>
          <a:bodyPr/>
          <a:lstStyle/>
          <a:p>
            <a:fld id="{48F63A3B-78C7-47BE-AE5E-E10140E04643}" type="slidenum">
              <a:rPr lang="en-US" smtClean="0"/>
              <a:pPr/>
              <a:t>2</a:t>
            </a:fld>
            <a:endParaRPr lang="en-US" dirty="0"/>
          </a:p>
        </p:txBody>
      </p:sp>
      <p:pic>
        <p:nvPicPr>
          <p:cNvPr id="4" name="Picture 3">
            <a:extLst>
              <a:ext uri="{FF2B5EF4-FFF2-40B4-BE49-F238E27FC236}">
                <a16:creationId xmlns:a16="http://schemas.microsoft.com/office/drawing/2014/main" id="{E0992991-C632-8C9A-17BE-5753F49FDFD7}"/>
              </a:ext>
            </a:extLst>
          </p:cNvPr>
          <p:cNvPicPr>
            <a:picLocks noChangeAspect="1"/>
          </p:cNvPicPr>
          <p:nvPr/>
        </p:nvPicPr>
        <p:blipFill>
          <a:blip r:embed="rId2"/>
          <a:stretch>
            <a:fillRect/>
          </a:stretch>
        </p:blipFill>
        <p:spPr>
          <a:xfrm>
            <a:off x="0" y="-231113"/>
            <a:ext cx="12192000" cy="7159451"/>
          </a:xfrm>
          <a:prstGeom prst="rect">
            <a:avLst/>
          </a:prstGeom>
        </p:spPr>
      </p:pic>
      <p:sp>
        <p:nvSpPr>
          <p:cNvPr id="6" name="TextBox 5">
            <a:extLst>
              <a:ext uri="{FF2B5EF4-FFF2-40B4-BE49-F238E27FC236}">
                <a16:creationId xmlns:a16="http://schemas.microsoft.com/office/drawing/2014/main" id="{F86CF716-ECA5-5FD2-CD5F-BCAF9F2252E2}"/>
              </a:ext>
            </a:extLst>
          </p:cNvPr>
          <p:cNvSpPr txBox="1"/>
          <p:nvPr/>
        </p:nvSpPr>
        <p:spPr>
          <a:xfrm>
            <a:off x="-231111" y="4340888"/>
            <a:ext cx="11345640" cy="2369880"/>
          </a:xfrm>
          <a:prstGeom prst="rect">
            <a:avLst/>
          </a:prstGeom>
          <a:noFill/>
        </p:spPr>
        <p:txBody>
          <a:bodyPr wrap="square" rtlCol="0">
            <a:spAutoFit/>
          </a:bodyPr>
          <a:lstStyle/>
          <a:p>
            <a:pPr algn="ctr"/>
            <a:r>
              <a:rPr lang="en-IN" sz="2800" kern="100" dirty="0">
                <a:effectLst/>
                <a:highlight>
                  <a:srgbClr val="FDFBF6"/>
                </a:highlight>
                <a:latin typeface="Arial Rounded MT Bold" panose="020F0704030504030204" pitchFamily="34" charset="0"/>
                <a:ea typeface="Times New Roman" panose="02020603050405020304" pitchFamily="18" charset="0"/>
              </a:rPr>
              <a:t> </a:t>
            </a:r>
            <a:r>
              <a:rPr lang="en-IN" sz="4000" b="1" kern="0" cap="none" dirty="0">
                <a:effectLst/>
                <a:highlight>
                  <a:srgbClr val="FDFBF6"/>
                </a:highlight>
                <a:latin typeface="Arial Rounded MT Bold" panose="020F0704030504030204" pitchFamily="34" charset="0"/>
                <a:ea typeface="Times New Roman" panose="02020603050405020304" pitchFamily="18" charset="0"/>
              </a:rPr>
              <a:t>XAI Driven Crop Health Assessment Using UAV Imagery</a:t>
            </a:r>
            <a:br>
              <a:rPr lang="en-IN" sz="4000" kern="100" cap="none" dirty="0">
                <a:effectLst/>
                <a:highlight>
                  <a:srgbClr val="FDFBF6"/>
                </a:highlight>
                <a:latin typeface="Arial Rounded MT Bold" panose="020F0704030504030204" pitchFamily="34" charset="0"/>
                <a:ea typeface="Times New Roman" panose="02020603050405020304" pitchFamily="18" charset="0"/>
              </a:rPr>
            </a:br>
            <a:br>
              <a:rPr lang="en-IN" sz="2800" b="1" kern="0" dirty="0">
                <a:effectLst/>
                <a:highlight>
                  <a:srgbClr val="FDFBF6"/>
                </a:highlight>
                <a:latin typeface="Arial Rounded MT Bold" panose="020F0704030504030204" pitchFamily="34" charset="0"/>
                <a:ea typeface="Times New Roman" panose="02020603050405020304" pitchFamily="18" charset="0"/>
              </a:rPr>
            </a:br>
            <a:endParaRPr lang="en-IN" sz="4000" dirty="0">
              <a:highlight>
                <a:srgbClr val="FDFBF6"/>
              </a:highlight>
              <a:latin typeface="Arial Rounded MT Bold" panose="020F0704030504030204" pitchFamily="34" charset="0"/>
            </a:endParaRPr>
          </a:p>
        </p:txBody>
      </p:sp>
      <p:pic>
        <p:nvPicPr>
          <p:cNvPr id="3" name="Picture 2">
            <a:extLst>
              <a:ext uri="{FF2B5EF4-FFF2-40B4-BE49-F238E27FC236}">
                <a16:creationId xmlns:a16="http://schemas.microsoft.com/office/drawing/2014/main" id="{97E451A6-7499-8B38-CE27-DE62E7D84FC5}"/>
              </a:ext>
            </a:extLst>
          </p:cNvPr>
          <p:cNvPicPr>
            <a:picLocks noChangeAspect="1"/>
          </p:cNvPicPr>
          <p:nvPr/>
        </p:nvPicPr>
        <p:blipFill>
          <a:blip r:embed="rId3"/>
          <a:stretch>
            <a:fillRect/>
          </a:stretch>
        </p:blipFill>
        <p:spPr>
          <a:xfrm>
            <a:off x="11550767" y="-231113"/>
            <a:ext cx="738435" cy="738435"/>
          </a:xfrm>
          <a:prstGeom prst="rect">
            <a:avLst/>
          </a:prstGeom>
        </p:spPr>
      </p:pic>
    </p:spTree>
    <p:extLst>
      <p:ext uri="{BB962C8B-B14F-4D97-AF65-F5344CB8AC3E}">
        <p14:creationId xmlns:p14="http://schemas.microsoft.com/office/powerpoint/2010/main" val="2202439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72C61-F152-731F-4BB8-4C267F3F253D}"/>
              </a:ext>
            </a:extLst>
          </p:cNvPr>
          <p:cNvSpPr>
            <a:spLocks noGrp="1"/>
          </p:cNvSpPr>
          <p:nvPr>
            <p:ph type="ctrTitle"/>
          </p:nvPr>
        </p:nvSpPr>
        <p:spPr/>
        <p:txBody>
          <a:bodyPr/>
          <a:lstStyle/>
          <a:p>
            <a:r>
              <a:rPr lang="en-US" dirty="0"/>
              <a:t>CNN Architecture</a:t>
            </a:r>
            <a:endParaRPr lang="en-IN" dirty="0"/>
          </a:p>
        </p:txBody>
      </p:sp>
    </p:spTree>
    <p:extLst>
      <p:ext uri="{BB962C8B-B14F-4D97-AF65-F5344CB8AC3E}">
        <p14:creationId xmlns:p14="http://schemas.microsoft.com/office/powerpoint/2010/main" val="2728695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550C-FBAA-727A-0F85-BE22651B8309}"/>
              </a:ext>
            </a:extLst>
          </p:cNvPr>
          <p:cNvSpPr>
            <a:spLocks noGrp="1"/>
          </p:cNvSpPr>
          <p:nvPr>
            <p:ph type="title"/>
          </p:nvPr>
        </p:nvSpPr>
        <p:spPr>
          <a:xfrm>
            <a:off x="2662814" y="183536"/>
            <a:ext cx="9043516" cy="745152"/>
          </a:xfrm>
        </p:spPr>
        <p:txBody>
          <a:bodyPr/>
          <a:lstStyle/>
          <a:p>
            <a:r>
              <a:rPr lang="en-US" sz="3200" dirty="0"/>
              <a:t>CONVOLUTIONAL NEURAL NETWORK</a:t>
            </a:r>
            <a:endParaRPr lang="en-IN" sz="3200" dirty="0"/>
          </a:p>
        </p:txBody>
      </p:sp>
      <p:sp>
        <p:nvSpPr>
          <p:cNvPr id="3" name="Content Placeholder 2">
            <a:extLst>
              <a:ext uri="{FF2B5EF4-FFF2-40B4-BE49-F238E27FC236}">
                <a16:creationId xmlns:a16="http://schemas.microsoft.com/office/drawing/2014/main" id="{C21AA272-0996-674B-C56B-3A15CE095162}"/>
              </a:ext>
            </a:extLst>
          </p:cNvPr>
          <p:cNvSpPr>
            <a:spLocks noGrp="1"/>
          </p:cNvSpPr>
          <p:nvPr>
            <p:ph sz="half" idx="2"/>
          </p:nvPr>
        </p:nvSpPr>
        <p:spPr>
          <a:xfrm>
            <a:off x="2883876" y="1517301"/>
            <a:ext cx="8943033" cy="5064368"/>
          </a:xfrm>
        </p:spPr>
        <p:txBody>
          <a:bodyPr>
            <a:normAutofit/>
          </a:bodyPr>
          <a:lstStyle/>
          <a:p>
            <a:r>
              <a:rPr lang="en-US" sz="2000" dirty="0"/>
              <a:t>The model is a “Convolutional Neural Network (CNN)” built for image classification tasks. It starts by processing input images of size 256x256 with three color channels (RGB). The network is composed of five convolutional blocks, each block designed to learn and enhance features from the images. </a:t>
            </a:r>
          </a:p>
          <a:p>
            <a:r>
              <a:rPr lang="en-US" sz="2000" dirty="0"/>
              <a:t>Each block includes a Conv2D layer with increasing order of filter size that is (32, 64, 64, 128, and 256), followed by </a:t>
            </a:r>
            <a:r>
              <a:rPr lang="en-US" sz="2000" dirty="0" err="1"/>
              <a:t>BatchNormalization</a:t>
            </a:r>
            <a:r>
              <a:rPr lang="en-US" sz="2000" dirty="0"/>
              <a:t> to stabilize and accelerate the training process. The </a:t>
            </a:r>
            <a:r>
              <a:rPr lang="en-US" sz="2000" dirty="0" err="1"/>
              <a:t>Relu</a:t>
            </a:r>
            <a:r>
              <a:rPr lang="en-US" sz="2000" dirty="0"/>
              <a:t> activation function is used after </a:t>
            </a:r>
            <a:r>
              <a:rPr lang="en-US" sz="2000" dirty="0" err="1"/>
              <a:t>BatchNormalization</a:t>
            </a:r>
            <a:r>
              <a:rPr lang="en-US" sz="2000" dirty="0"/>
              <a:t>. then AveragePooling2D reduces  height and width of  input feature maps, capturing the most important information while minimizing computational cost.</a:t>
            </a:r>
          </a:p>
          <a:p>
            <a:endParaRPr lang="en-IN" sz="2000" dirty="0"/>
          </a:p>
        </p:txBody>
      </p:sp>
      <p:sp>
        <p:nvSpPr>
          <p:cNvPr id="4" name="Slide Number Placeholder 3">
            <a:extLst>
              <a:ext uri="{FF2B5EF4-FFF2-40B4-BE49-F238E27FC236}">
                <a16:creationId xmlns:a16="http://schemas.microsoft.com/office/drawing/2014/main" id="{AE040C76-76A1-7F31-90D3-CA8D50DA244B}"/>
              </a:ext>
            </a:extLst>
          </p:cNvPr>
          <p:cNvSpPr>
            <a:spLocks noGrp="1"/>
          </p:cNvSpPr>
          <p:nvPr>
            <p:ph type="sldNum" sz="quarter" idx="10"/>
          </p:nvPr>
        </p:nvSpPr>
        <p:spPr>
          <a:xfrm>
            <a:off x="10892231" y="109743"/>
            <a:ext cx="1067589" cy="471489"/>
          </a:xfrm>
        </p:spPr>
        <p:txBody>
          <a:bodyPr/>
          <a:lstStyle/>
          <a:p>
            <a:fld id="{48F63A3B-78C7-47BE-AE5E-E10140E04643}" type="slidenum">
              <a:rPr lang="en-US" smtClean="0"/>
              <a:pPr/>
              <a:t>21</a:t>
            </a:fld>
            <a:endParaRPr lang="en-US" dirty="0"/>
          </a:p>
        </p:txBody>
      </p:sp>
      <p:pic>
        <p:nvPicPr>
          <p:cNvPr id="5" name="Picture 4">
            <a:extLst>
              <a:ext uri="{FF2B5EF4-FFF2-40B4-BE49-F238E27FC236}">
                <a16:creationId xmlns:a16="http://schemas.microsoft.com/office/drawing/2014/main" id="{47245D4F-433B-D7D9-3501-F72C8253BA7E}"/>
              </a:ext>
            </a:extLst>
          </p:cNvPr>
          <p:cNvPicPr>
            <a:picLocks noChangeAspect="1"/>
          </p:cNvPicPr>
          <p:nvPr/>
        </p:nvPicPr>
        <p:blipFill>
          <a:blip r:embed="rId2"/>
          <a:stretch>
            <a:fillRect/>
          </a:stretch>
        </p:blipFill>
        <p:spPr>
          <a:xfrm>
            <a:off x="-129988" y="5507915"/>
            <a:ext cx="1500691" cy="1500691"/>
          </a:xfrm>
          <a:prstGeom prst="rect">
            <a:avLst/>
          </a:prstGeom>
        </p:spPr>
      </p:pic>
    </p:spTree>
    <p:extLst>
      <p:ext uri="{BB962C8B-B14F-4D97-AF65-F5344CB8AC3E}">
        <p14:creationId xmlns:p14="http://schemas.microsoft.com/office/powerpoint/2010/main" val="296809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847995-75D3-413D-0B98-DAB7711FFA7A}"/>
              </a:ext>
            </a:extLst>
          </p:cNvPr>
          <p:cNvSpPr>
            <a:spLocks noGrp="1"/>
          </p:cNvSpPr>
          <p:nvPr>
            <p:ph type="sldNum" sz="quarter" idx="12"/>
          </p:nvPr>
        </p:nvSpPr>
        <p:spPr/>
        <p:txBody>
          <a:bodyPr/>
          <a:lstStyle/>
          <a:p>
            <a:fld id="{48F63A3B-78C7-47BE-AE5E-E10140E04643}" type="slidenum">
              <a:rPr lang="en-US" smtClean="0"/>
              <a:pPr/>
              <a:t>22</a:t>
            </a:fld>
            <a:endParaRPr lang="en-US" dirty="0"/>
          </a:p>
        </p:txBody>
      </p:sp>
      <p:pic>
        <p:nvPicPr>
          <p:cNvPr id="6" name="Picture 5">
            <a:extLst>
              <a:ext uri="{FF2B5EF4-FFF2-40B4-BE49-F238E27FC236}">
                <a16:creationId xmlns:a16="http://schemas.microsoft.com/office/drawing/2014/main" id="{5C696D3B-EDDB-44DC-CE46-FFCEE350FECC}"/>
              </a:ext>
            </a:extLst>
          </p:cNvPr>
          <p:cNvPicPr>
            <a:picLocks noChangeAspect="1"/>
          </p:cNvPicPr>
          <p:nvPr/>
        </p:nvPicPr>
        <p:blipFill>
          <a:blip r:embed="rId2"/>
          <a:stretch>
            <a:fillRect/>
          </a:stretch>
        </p:blipFill>
        <p:spPr>
          <a:xfrm>
            <a:off x="7275198" y="46739"/>
            <a:ext cx="4763165" cy="6354062"/>
          </a:xfrm>
          <a:prstGeom prst="rect">
            <a:avLst/>
          </a:prstGeom>
        </p:spPr>
      </p:pic>
      <p:pic>
        <p:nvPicPr>
          <p:cNvPr id="8" name="Picture 7">
            <a:extLst>
              <a:ext uri="{FF2B5EF4-FFF2-40B4-BE49-F238E27FC236}">
                <a16:creationId xmlns:a16="http://schemas.microsoft.com/office/drawing/2014/main" id="{E254FD8C-8213-1B56-2FA5-E9BD45A03EB7}"/>
              </a:ext>
            </a:extLst>
          </p:cNvPr>
          <p:cNvPicPr>
            <a:picLocks noChangeAspect="1"/>
          </p:cNvPicPr>
          <p:nvPr/>
        </p:nvPicPr>
        <p:blipFill>
          <a:blip r:embed="rId3"/>
          <a:stretch>
            <a:fillRect/>
          </a:stretch>
        </p:blipFill>
        <p:spPr>
          <a:xfrm>
            <a:off x="312667" y="6270172"/>
            <a:ext cx="11879333" cy="495369"/>
          </a:xfrm>
          <a:prstGeom prst="rect">
            <a:avLst/>
          </a:prstGeom>
        </p:spPr>
      </p:pic>
      <p:sp>
        <p:nvSpPr>
          <p:cNvPr id="16" name="Rectangle 2">
            <a:extLst>
              <a:ext uri="{FF2B5EF4-FFF2-40B4-BE49-F238E27FC236}">
                <a16:creationId xmlns:a16="http://schemas.microsoft.com/office/drawing/2014/main" id="{C2F82E74-C440-284F-C81C-796A5CFCE1B6}"/>
              </a:ext>
            </a:extLst>
          </p:cNvPr>
          <p:cNvSpPr txBox="1">
            <a:spLocks noChangeArrowheads="1"/>
          </p:cNvSpPr>
          <p:nvPr/>
        </p:nvSpPr>
        <p:spPr bwMode="auto">
          <a:xfrm>
            <a:off x="193636" y="89001"/>
            <a:ext cx="6927925"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FontTx/>
              <a:buChar char="•"/>
            </a:pPr>
            <a:r>
              <a:rPr lang="en-US" altLang="en-US" sz="2400" b="1" dirty="0">
                <a:solidFill>
                  <a:schemeClr val="tx1"/>
                </a:solidFill>
                <a:latin typeface="Arial" panose="020B0604020202020204" pitchFamily="34" charset="0"/>
              </a:rPr>
              <a:t>Input</a:t>
            </a:r>
            <a:r>
              <a:rPr lang="en-US" altLang="en-US" sz="2400" dirty="0">
                <a:solidFill>
                  <a:schemeClr val="tx1"/>
                </a:solidFill>
                <a:latin typeface="Arial" panose="020B0604020202020204" pitchFamily="34" charset="0"/>
              </a:rPr>
              <a:t>: 256x256x3 image.</a:t>
            </a:r>
          </a:p>
          <a:p>
            <a:pPr marL="0" indent="0" eaLnBrk="0" fontAlgn="base" hangingPunct="0">
              <a:spcBef>
                <a:spcPct val="0"/>
              </a:spcBef>
              <a:spcAft>
                <a:spcPct val="0"/>
              </a:spcAft>
              <a:buFontTx/>
              <a:buChar char="•"/>
            </a:pPr>
            <a:endParaRPr lang="en-US" altLang="en-US" sz="2400" dirty="0">
              <a:solidFill>
                <a:schemeClr val="tx1"/>
              </a:solidFill>
              <a:latin typeface="Arial" panose="020B0604020202020204" pitchFamily="34" charset="0"/>
            </a:endParaRPr>
          </a:p>
          <a:p>
            <a:pPr marL="0" indent="0" eaLnBrk="0" fontAlgn="base" hangingPunct="0">
              <a:spcBef>
                <a:spcPct val="0"/>
              </a:spcBef>
              <a:spcAft>
                <a:spcPct val="0"/>
              </a:spcAft>
              <a:buFontTx/>
              <a:buChar char="•"/>
            </a:pPr>
            <a:r>
              <a:rPr lang="en-US" altLang="en-US" sz="2400" b="1" dirty="0">
                <a:solidFill>
                  <a:schemeClr val="tx1"/>
                </a:solidFill>
                <a:latin typeface="Arial" panose="020B0604020202020204" pitchFamily="34" charset="0"/>
              </a:rPr>
              <a:t>5 Conv Blocks</a:t>
            </a:r>
            <a:r>
              <a:rPr lang="en-US" altLang="en-US" sz="2400" dirty="0">
                <a:solidFill>
                  <a:schemeClr val="tx1"/>
                </a:solidFill>
                <a:latin typeface="Arial" panose="020B0604020202020204" pitchFamily="34" charset="0"/>
              </a:rPr>
              <a:t>:</a:t>
            </a:r>
          </a:p>
          <a:p>
            <a:pPr marL="0" indent="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Each block has Conv2D (32 → 64 → 64 → 128 → 256 filters), Batch Normalization, </a:t>
            </a:r>
            <a:r>
              <a:rPr lang="en-US" altLang="en-US" sz="2400" dirty="0" err="1">
                <a:solidFill>
                  <a:schemeClr val="tx1"/>
                </a:solidFill>
                <a:latin typeface="Arial" panose="020B0604020202020204" pitchFamily="34" charset="0"/>
              </a:rPr>
              <a:t>ReLU</a:t>
            </a:r>
            <a:r>
              <a:rPr lang="en-US" altLang="en-US" sz="2400" dirty="0">
                <a:solidFill>
                  <a:schemeClr val="tx1"/>
                </a:solidFill>
                <a:latin typeface="Arial" panose="020B0604020202020204" pitchFamily="34" charset="0"/>
              </a:rPr>
              <a:t>, and Average Pooling.</a:t>
            </a:r>
          </a:p>
          <a:p>
            <a:pPr marL="0" indent="0" eaLnBrk="0" fontAlgn="base" hangingPunct="0">
              <a:spcBef>
                <a:spcPct val="0"/>
              </a:spcBef>
              <a:spcAft>
                <a:spcPct val="0"/>
              </a:spcAft>
              <a:buFontTx/>
              <a:buChar char="•"/>
            </a:pPr>
            <a:endParaRPr lang="en-US" altLang="en-US" sz="2400" dirty="0">
              <a:solidFill>
                <a:schemeClr val="tx1"/>
              </a:solidFill>
              <a:latin typeface="Arial" panose="020B0604020202020204" pitchFamily="34" charset="0"/>
            </a:endParaRPr>
          </a:p>
          <a:p>
            <a:pPr marL="0" indent="0" eaLnBrk="0" fontAlgn="base" hangingPunct="0">
              <a:spcBef>
                <a:spcPct val="0"/>
              </a:spcBef>
              <a:spcAft>
                <a:spcPct val="0"/>
              </a:spcAft>
              <a:buFontTx/>
              <a:buChar char="•"/>
            </a:pPr>
            <a:r>
              <a:rPr lang="en-US" altLang="en-US" sz="2400" b="1" dirty="0">
                <a:solidFill>
                  <a:schemeClr val="tx1"/>
                </a:solidFill>
                <a:latin typeface="Arial" panose="020B0604020202020204" pitchFamily="34" charset="0"/>
              </a:rPr>
              <a:t>Global Max Pooling</a:t>
            </a:r>
            <a:r>
              <a:rPr lang="en-US" altLang="en-US" sz="2400" dirty="0">
                <a:solidFill>
                  <a:schemeClr val="tx1"/>
                </a:solidFill>
                <a:latin typeface="Arial" panose="020B0604020202020204" pitchFamily="34" charset="0"/>
              </a:rPr>
              <a:t>: Reduces spatial dimensions.</a:t>
            </a:r>
          </a:p>
          <a:p>
            <a:pPr marL="0" indent="0" eaLnBrk="0" fontAlgn="base" hangingPunct="0">
              <a:spcBef>
                <a:spcPct val="0"/>
              </a:spcBef>
              <a:spcAft>
                <a:spcPct val="0"/>
              </a:spcAft>
              <a:buFontTx/>
              <a:buChar char="•"/>
            </a:pPr>
            <a:r>
              <a:rPr lang="en-US" altLang="en-US" sz="2400" b="1" dirty="0">
                <a:solidFill>
                  <a:schemeClr val="tx1"/>
                </a:solidFill>
                <a:latin typeface="Arial" panose="020B0604020202020204" pitchFamily="34" charset="0"/>
              </a:rPr>
              <a:t>Flatten</a:t>
            </a:r>
            <a:r>
              <a:rPr lang="en-US" altLang="en-US" sz="2400" dirty="0">
                <a:solidFill>
                  <a:schemeClr val="tx1"/>
                </a:solidFill>
                <a:latin typeface="Arial" panose="020B0604020202020204" pitchFamily="34" charset="0"/>
              </a:rPr>
              <a:t>: Converts 3D output to 1D.</a:t>
            </a:r>
          </a:p>
          <a:p>
            <a:pPr marL="0" indent="0" eaLnBrk="0" fontAlgn="base" hangingPunct="0">
              <a:spcBef>
                <a:spcPct val="0"/>
              </a:spcBef>
              <a:spcAft>
                <a:spcPct val="0"/>
              </a:spcAft>
              <a:buFontTx/>
              <a:buChar char="•"/>
            </a:pPr>
            <a:endParaRPr lang="en-US" altLang="en-US" sz="2400" dirty="0">
              <a:solidFill>
                <a:schemeClr val="tx1"/>
              </a:solidFill>
              <a:latin typeface="Arial" panose="020B0604020202020204" pitchFamily="34" charset="0"/>
            </a:endParaRPr>
          </a:p>
          <a:p>
            <a:pPr marL="0" indent="0" eaLnBrk="0" fontAlgn="base" hangingPunct="0">
              <a:spcBef>
                <a:spcPct val="0"/>
              </a:spcBef>
              <a:spcAft>
                <a:spcPct val="0"/>
              </a:spcAft>
              <a:buFontTx/>
              <a:buChar char="•"/>
            </a:pPr>
            <a:r>
              <a:rPr lang="en-US" altLang="en-US" sz="2400" b="1" dirty="0">
                <a:solidFill>
                  <a:schemeClr val="tx1"/>
                </a:solidFill>
                <a:latin typeface="Arial" panose="020B0604020202020204" pitchFamily="34" charset="0"/>
              </a:rPr>
              <a:t>Fully Connected Layer</a:t>
            </a:r>
            <a:r>
              <a:rPr lang="en-US" altLang="en-US" sz="2400" dirty="0">
                <a:solidFill>
                  <a:schemeClr val="tx1"/>
                </a:solidFill>
                <a:latin typeface="Arial" panose="020B0604020202020204" pitchFamily="34" charset="0"/>
              </a:rPr>
              <a:t>: Dense (256 units) + Batch Normalization + </a:t>
            </a:r>
            <a:r>
              <a:rPr lang="en-US" altLang="en-US" sz="2400" dirty="0" err="1">
                <a:solidFill>
                  <a:schemeClr val="tx1"/>
                </a:solidFill>
                <a:latin typeface="Arial" panose="020B0604020202020204" pitchFamily="34" charset="0"/>
              </a:rPr>
              <a:t>ReLU</a:t>
            </a:r>
            <a:r>
              <a:rPr lang="en-US" altLang="en-US" sz="2400" dirty="0">
                <a:solidFill>
                  <a:schemeClr val="tx1"/>
                </a:solidFill>
                <a:latin typeface="Arial" panose="020B0604020202020204" pitchFamily="34" charset="0"/>
              </a:rPr>
              <a:t> + Dropout.</a:t>
            </a:r>
          </a:p>
          <a:p>
            <a:pPr marL="0" indent="0" eaLnBrk="0" fontAlgn="base" hangingPunct="0">
              <a:spcBef>
                <a:spcPct val="0"/>
              </a:spcBef>
              <a:spcAft>
                <a:spcPct val="0"/>
              </a:spcAft>
              <a:buFontTx/>
              <a:buChar char="•"/>
            </a:pPr>
            <a:endParaRPr lang="en-US" altLang="en-US" sz="2400" dirty="0">
              <a:solidFill>
                <a:schemeClr val="tx1"/>
              </a:solidFill>
              <a:latin typeface="Arial" panose="020B0604020202020204" pitchFamily="34" charset="0"/>
            </a:endParaRPr>
          </a:p>
          <a:p>
            <a:pPr marL="0" indent="0" eaLnBrk="0" fontAlgn="base" hangingPunct="0">
              <a:spcBef>
                <a:spcPct val="0"/>
              </a:spcBef>
              <a:spcAft>
                <a:spcPct val="0"/>
              </a:spcAft>
              <a:buFontTx/>
              <a:buChar char="•"/>
            </a:pPr>
            <a:r>
              <a:rPr lang="en-US" altLang="en-US" sz="2400" b="1" dirty="0">
                <a:solidFill>
                  <a:schemeClr val="tx1"/>
                </a:solidFill>
                <a:latin typeface="Arial" panose="020B0604020202020204" pitchFamily="34" charset="0"/>
              </a:rPr>
              <a:t>Output Layer</a:t>
            </a:r>
            <a:r>
              <a:rPr lang="en-US" altLang="en-US" sz="2400" dirty="0">
                <a:solidFill>
                  <a:schemeClr val="tx1"/>
                </a:solidFill>
                <a:latin typeface="Arial" panose="020B0604020202020204" pitchFamily="34" charset="0"/>
              </a:rPr>
              <a:t>: Sigmoid activation for binary classification. </a:t>
            </a:r>
          </a:p>
        </p:txBody>
      </p:sp>
    </p:spTree>
    <p:extLst>
      <p:ext uri="{BB962C8B-B14F-4D97-AF65-F5344CB8AC3E}">
        <p14:creationId xmlns:p14="http://schemas.microsoft.com/office/powerpoint/2010/main" val="3366271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161A1D-8827-A7C2-F3AD-36E4C5868613}"/>
              </a:ext>
            </a:extLst>
          </p:cNvPr>
          <p:cNvSpPr>
            <a:spLocks noGrp="1"/>
          </p:cNvSpPr>
          <p:nvPr>
            <p:ph type="sldNum" sz="quarter" idx="12"/>
          </p:nvPr>
        </p:nvSpPr>
        <p:spPr/>
        <p:txBody>
          <a:bodyPr/>
          <a:lstStyle/>
          <a:p>
            <a:fld id="{48F63A3B-78C7-47BE-AE5E-E10140E04643}" type="slidenum">
              <a:rPr lang="en-US" smtClean="0"/>
              <a:pPr/>
              <a:t>23</a:t>
            </a:fld>
            <a:endParaRPr lang="en-US" dirty="0"/>
          </a:p>
        </p:txBody>
      </p:sp>
      <p:graphicFrame>
        <p:nvGraphicFramePr>
          <p:cNvPr id="3" name="Table 2">
            <a:extLst>
              <a:ext uri="{FF2B5EF4-FFF2-40B4-BE49-F238E27FC236}">
                <a16:creationId xmlns:a16="http://schemas.microsoft.com/office/drawing/2014/main" id="{E45FC50C-4767-3B65-7450-9DE3220100D2}"/>
              </a:ext>
            </a:extLst>
          </p:cNvPr>
          <p:cNvGraphicFramePr>
            <a:graphicFrameLocks noGrp="1"/>
          </p:cNvGraphicFramePr>
          <p:nvPr>
            <p:extLst>
              <p:ext uri="{D42A27DB-BD31-4B8C-83A1-F6EECF244321}">
                <p14:modId xmlns:p14="http://schemas.microsoft.com/office/powerpoint/2010/main" val="4184261647"/>
              </p:ext>
            </p:extLst>
          </p:nvPr>
        </p:nvGraphicFramePr>
        <p:xfrm>
          <a:off x="484094" y="2054711"/>
          <a:ext cx="5611906" cy="4074036"/>
        </p:xfrm>
        <a:graphic>
          <a:graphicData uri="http://schemas.openxmlformats.org/drawingml/2006/table">
            <a:tbl>
              <a:tblPr firstRow="1" firstCol="1" bandRow="1">
                <a:tableStyleId>{3B4B98B0-60AC-42C2-AFA5-B58CD77FA1E5}</a:tableStyleId>
              </a:tblPr>
              <a:tblGrid>
                <a:gridCol w="2805953">
                  <a:extLst>
                    <a:ext uri="{9D8B030D-6E8A-4147-A177-3AD203B41FA5}">
                      <a16:colId xmlns:a16="http://schemas.microsoft.com/office/drawing/2014/main" val="2403420199"/>
                    </a:ext>
                  </a:extLst>
                </a:gridCol>
                <a:gridCol w="2805953">
                  <a:extLst>
                    <a:ext uri="{9D8B030D-6E8A-4147-A177-3AD203B41FA5}">
                      <a16:colId xmlns:a16="http://schemas.microsoft.com/office/drawing/2014/main" val="680628905"/>
                    </a:ext>
                  </a:extLst>
                </a:gridCol>
              </a:tblGrid>
              <a:tr h="679006">
                <a:tc>
                  <a:txBody>
                    <a:bodyPr/>
                    <a:lstStyle/>
                    <a:p>
                      <a:pPr marL="337185" marR="66040" indent="-6350" algn="l">
                        <a:lnSpc>
                          <a:spcPct val="103000"/>
                        </a:lnSpc>
                        <a:spcAft>
                          <a:spcPts val="600"/>
                        </a:spcAft>
                      </a:pPr>
                      <a:r>
                        <a:rPr lang="en-IN" sz="1200" kern="100">
                          <a:effectLst/>
                        </a:rPr>
                        <a:t>EPOCHS</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03000"/>
                        </a:lnSpc>
                        <a:spcAft>
                          <a:spcPts val="600"/>
                        </a:spcAft>
                      </a:pPr>
                      <a:r>
                        <a:rPr lang="en-IN" sz="1200" kern="100">
                          <a:effectLst/>
                        </a:rPr>
                        <a:t>30</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23944680"/>
                  </a:ext>
                </a:extLst>
              </a:tr>
              <a:tr h="679006">
                <a:tc>
                  <a:txBody>
                    <a:bodyPr/>
                    <a:lstStyle/>
                    <a:p>
                      <a:pPr marL="337185" marR="66040" indent="-6350" algn="l">
                        <a:lnSpc>
                          <a:spcPct val="103000"/>
                        </a:lnSpc>
                        <a:spcAft>
                          <a:spcPts val="600"/>
                        </a:spcAft>
                      </a:pPr>
                      <a:r>
                        <a:rPr lang="en-IN" sz="1200" kern="100">
                          <a:effectLst/>
                        </a:rPr>
                        <a:t>STEPS</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03000"/>
                        </a:lnSpc>
                        <a:spcAft>
                          <a:spcPts val="600"/>
                        </a:spcAft>
                      </a:pPr>
                      <a:r>
                        <a:rPr lang="en-IN" sz="1200" kern="100">
                          <a:effectLst/>
                        </a:rPr>
                        <a:t>179</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84222156"/>
                  </a:ext>
                </a:extLst>
              </a:tr>
              <a:tr h="679006">
                <a:tc>
                  <a:txBody>
                    <a:bodyPr/>
                    <a:lstStyle/>
                    <a:p>
                      <a:pPr marL="337185" marR="66040" indent="-6350" algn="l">
                        <a:lnSpc>
                          <a:spcPct val="103000"/>
                        </a:lnSpc>
                        <a:spcAft>
                          <a:spcPts val="600"/>
                        </a:spcAft>
                      </a:pPr>
                      <a:r>
                        <a:rPr lang="en-IN" sz="1200" kern="100">
                          <a:effectLst/>
                        </a:rPr>
                        <a:t>VERBOSE</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03000"/>
                        </a:lnSpc>
                        <a:spcAft>
                          <a:spcPts val="600"/>
                        </a:spcAft>
                      </a:pPr>
                      <a:r>
                        <a:rPr lang="en-IN" sz="1200" kern="100">
                          <a:effectLst/>
                        </a:rPr>
                        <a:t>1</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5273537"/>
                  </a:ext>
                </a:extLst>
              </a:tr>
              <a:tr h="679006">
                <a:tc>
                  <a:txBody>
                    <a:bodyPr/>
                    <a:lstStyle/>
                    <a:p>
                      <a:pPr marL="337185" marR="66040" indent="-6350" algn="l">
                        <a:lnSpc>
                          <a:spcPct val="103000"/>
                        </a:lnSpc>
                        <a:spcAft>
                          <a:spcPts val="600"/>
                        </a:spcAft>
                      </a:pPr>
                      <a:r>
                        <a:rPr lang="en-IN" sz="1200" kern="100">
                          <a:effectLst/>
                        </a:rPr>
                        <a:t>BATCH_SIZE</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03000"/>
                        </a:lnSpc>
                        <a:spcAft>
                          <a:spcPts val="600"/>
                        </a:spcAft>
                      </a:pPr>
                      <a:r>
                        <a:rPr lang="en-IN" sz="1200" kern="100">
                          <a:effectLst/>
                        </a:rPr>
                        <a:t>32</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1009209"/>
                  </a:ext>
                </a:extLst>
              </a:tr>
              <a:tr h="679006">
                <a:tc>
                  <a:txBody>
                    <a:bodyPr/>
                    <a:lstStyle/>
                    <a:p>
                      <a:pPr marL="337185" marR="66040" indent="-6350" algn="l">
                        <a:lnSpc>
                          <a:spcPct val="103000"/>
                        </a:lnSpc>
                        <a:spcAft>
                          <a:spcPts val="600"/>
                        </a:spcAft>
                      </a:pPr>
                      <a:r>
                        <a:rPr lang="en-IN" sz="1200" kern="100">
                          <a:effectLst/>
                        </a:rPr>
                        <a:t>IMAGE_SIZE</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03000"/>
                        </a:lnSpc>
                        <a:spcAft>
                          <a:spcPts val="600"/>
                        </a:spcAft>
                      </a:pPr>
                      <a:r>
                        <a:rPr lang="en-IN" sz="1200" kern="100">
                          <a:effectLst/>
                        </a:rPr>
                        <a:t>(256,256)</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6801613"/>
                  </a:ext>
                </a:extLst>
              </a:tr>
              <a:tr h="679006">
                <a:tc>
                  <a:txBody>
                    <a:bodyPr/>
                    <a:lstStyle/>
                    <a:p>
                      <a:pPr marL="337185" marR="66040" indent="-6350" algn="l">
                        <a:lnSpc>
                          <a:spcPct val="103000"/>
                        </a:lnSpc>
                        <a:spcAft>
                          <a:spcPts val="600"/>
                        </a:spcAft>
                      </a:pPr>
                      <a:r>
                        <a:rPr lang="en-IN" sz="1200" kern="100">
                          <a:effectLst/>
                        </a:rPr>
                        <a:t>CHANNELS</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03000"/>
                        </a:lnSpc>
                        <a:spcAft>
                          <a:spcPts val="600"/>
                        </a:spcAft>
                      </a:pPr>
                      <a:r>
                        <a:rPr lang="en-IN" sz="1200" kern="100" dirty="0">
                          <a:effectLst/>
                        </a:rPr>
                        <a:t>3</a:t>
                      </a:r>
                      <a:endParaRPr lang="en-IN"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0677795"/>
                  </a:ext>
                </a:extLst>
              </a:tr>
            </a:tbl>
          </a:graphicData>
        </a:graphic>
      </p:graphicFrame>
      <p:graphicFrame>
        <p:nvGraphicFramePr>
          <p:cNvPr id="4" name="Table 3">
            <a:extLst>
              <a:ext uri="{FF2B5EF4-FFF2-40B4-BE49-F238E27FC236}">
                <a16:creationId xmlns:a16="http://schemas.microsoft.com/office/drawing/2014/main" id="{8822E84D-2684-8388-0A5D-BCC52AC11D79}"/>
              </a:ext>
            </a:extLst>
          </p:cNvPr>
          <p:cNvGraphicFramePr>
            <a:graphicFrameLocks noGrp="1"/>
          </p:cNvGraphicFramePr>
          <p:nvPr>
            <p:extLst>
              <p:ext uri="{D42A27DB-BD31-4B8C-83A1-F6EECF244321}">
                <p14:modId xmlns:p14="http://schemas.microsoft.com/office/powerpoint/2010/main" val="340630391"/>
              </p:ext>
            </p:extLst>
          </p:nvPr>
        </p:nvGraphicFramePr>
        <p:xfrm>
          <a:off x="6554307" y="2452744"/>
          <a:ext cx="4871720" cy="2893808"/>
        </p:xfrm>
        <a:graphic>
          <a:graphicData uri="http://schemas.openxmlformats.org/drawingml/2006/table">
            <a:tbl>
              <a:tblPr firstRow="1" firstCol="1" bandRow="1">
                <a:tableStyleId>{3B4B98B0-60AC-42C2-AFA5-B58CD77FA1E5}</a:tableStyleId>
              </a:tblPr>
              <a:tblGrid>
                <a:gridCol w="2435860">
                  <a:extLst>
                    <a:ext uri="{9D8B030D-6E8A-4147-A177-3AD203B41FA5}">
                      <a16:colId xmlns:a16="http://schemas.microsoft.com/office/drawing/2014/main" val="1192193648"/>
                    </a:ext>
                  </a:extLst>
                </a:gridCol>
                <a:gridCol w="2435860">
                  <a:extLst>
                    <a:ext uri="{9D8B030D-6E8A-4147-A177-3AD203B41FA5}">
                      <a16:colId xmlns:a16="http://schemas.microsoft.com/office/drawing/2014/main" val="3969715731"/>
                    </a:ext>
                  </a:extLst>
                </a:gridCol>
              </a:tblGrid>
              <a:tr h="728612">
                <a:tc>
                  <a:txBody>
                    <a:bodyPr/>
                    <a:lstStyle/>
                    <a:p>
                      <a:pPr marL="337185" marR="66040" indent="-6350" algn="l">
                        <a:lnSpc>
                          <a:spcPct val="150000"/>
                        </a:lnSpc>
                        <a:spcAft>
                          <a:spcPts val="600"/>
                        </a:spcAft>
                      </a:pPr>
                      <a:r>
                        <a:rPr lang="en-IN" sz="1200" kern="100">
                          <a:effectLst/>
                        </a:rPr>
                        <a:t>Training_accuracy</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50000"/>
                        </a:lnSpc>
                        <a:spcAft>
                          <a:spcPts val="600"/>
                        </a:spcAft>
                      </a:pPr>
                      <a:r>
                        <a:rPr lang="en-IN" sz="1200" kern="100" dirty="0">
                          <a:effectLst/>
                        </a:rPr>
                        <a:t>0.9995</a:t>
                      </a:r>
                      <a:endParaRPr lang="en-IN"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44314779"/>
                  </a:ext>
                </a:extLst>
              </a:tr>
              <a:tr h="718292">
                <a:tc>
                  <a:txBody>
                    <a:bodyPr/>
                    <a:lstStyle/>
                    <a:p>
                      <a:pPr marL="337185" marR="66040" indent="-6350" algn="l">
                        <a:lnSpc>
                          <a:spcPct val="150000"/>
                        </a:lnSpc>
                        <a:spcAft>
                          <a:spcPts val="600"/>
                        </a:spcAft>
                      </a:pPr>
                      <a:r>
                        <a:rPr lang="en-IN" sz="1200" kern="100">
                          <a:effectLst/>
                        </a:rPr>
                        <a:t>Training_Loss</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50000"/>
                        </a:lnSpc>
                        <a:spcAft>
                          <a:spcPts val="600"/>
                        </a:spcAft>
                      </a:pPr>
                      <a:r>
                        <a:rPr lang="en-IN" sz="1200" kern="100">
                          <a:effectLst/>
                        </a:rPr>
                        <a:t>0.0147</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84931838"/>
                  </a:ext>
                </a:extLst>
              </a:tr>
              <a:tr h="728612">
                <a:tc>
                  <a:txBody>
                    <a:bodyPr/>
                    <a:lstStyle/>
                    <a:p>
                      <a:pPr marL="337185" marR="66040" indent="-6350" algn="l">
                        <a:lnSpc>
                          <a:spcPct val="150000"/>
                        </a:lnSpc>
                        <a:spcAft>
                          <a:spcPts val="600"/>
                        </a:spcAft>
                      </a:pPr>
                      <a:r>
                        <a:rPr lang="en-IN" sz="1200" kern="100">
                          <a:effectLst/>
                        </a:rPr>
                        <a:t>Validation_accuracy</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50000"/>
                        </a:lnSpc>
                        <a:spcAft>
                          <a:spcPts val="600"/>
                        </a:spcAft>
                      </a:pPr>
                      <a:r>
                        <a:rPr lang="en-IN" sz="1200" kern="100">
                          <a:effectLst/>
                        </a:rPr>
                        <a:t>0.9304</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16047385"/>
                  </a:ext>
                </a:extLst>
              </a:tr>
              <a:tr h="718292">
                <a:tc>
                  <a:txBody>
                    <a:bodyPr/>
                    <a:lstStyle/>
                    <a:p>
                      <a:pPr marL="337185" marR="66040" indent="-6350" algn="l">
                        <a:lnSpc>
                          <a:spcPct val="150000"/>
                        </a:lnSpc>
                        <a:spcAft>
                          <a:spcPts val="600"/>
                        </a:spcAft>
                      </a:pPr>
                      <a:r>
                        <a:rPr lang="en-IN" sz="1200" kern="100">
                          <a:effectLst/>
                        </a:rPr>
                        <a:t>Validation_loss</a:t>
                      </a:r>
                      <a:endParaRPr lang="en-IN"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37185" marR="66040" indent="-6350" algn="l">
                        <a:lnSpc>
                          <a:spcPct val="150000"/>
                        </a:lnSpc>
                        <a:spcAft>
                          <a:spcPts val="600"/>
                        </a:spcAft>
                      </a:pPr>
                      <a:r>
                        <a:rPr lang="en-IN" sz="1200" kern="100" dirty="0">
                          <a:effectLst/>
                        </a:rPr>
                        <a:t>0.2380</a:t>
                      </a:r>
                      <a:endParaRPr lang="en-IN"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78055507"/>
                  </a:ext>
                </a:extLst>
              </a:tr>
            </a:tbl>
          </a:graphicData>
        </a:graphic>
      </p:graphicFrame>
      <p:sp>
        <p:nvSpPr>
          <p:cNvPr id="5" name="TextBox 4">
            <a:extLst>
              <a:ext uri="{FF2B5EF4-FFF2-40B4-BE49-F238E27FC236}">
                <a16:creationId xmlns:a16="http://schemas.microsoft.com/office/drawing/2014/main" id="{72F30363-7EDB-5F10-60A6-B7A6C0E37DBE}"/>
              </a:ext>
            </a:extLst>
          </p:cNvPr>
          <p:cNvSpPr txBox="1"/>
          <p:nvPr/>
        </p:nvSpPr>
        <p:spPr>
          <a:xfrm>
            <a:off x="845833" y="1140311"/>
            <a:ext cx="5525845" cy="461665"/>
          </a:xfrm>
          <a:prstGeom prst="rect">
            <a:avLst/>
          </a:prstGeom>
          <a:noFill/>
        </p:spPr>
        <p:txBody>
          <a:bodyPr wrap="square" rtlCol="0">
            <a:spAutoFit/>
          </a:bodyPr>
          <a:lstStyle/>
          <a:p>
            <a:pPr algn="ctr"/>
            <a:r>
              <a:rPr lang="en-IN" sz="2400" b="1" u="sng" dirty="0">
                <a:solidFill>
                  <a:srgbClr val="000000"/>
                </a:solidFill>
                <a:effectLst/>
                <a:latin typeface="Arial" panose="020B0604020202020204" pitchFamily="34" charset="0"/>
                <a:ea typeface="Times New Roman" panose="02020603050405020304" pitchFamily="18" charset="0"/>
              </a:rPr>
              <a:t>Parameters Configuration</a:t>
            </a:r>
            <a:endParaRPr lang="en-IN" sz="2400" dirty="0"/>
          </a:p>
        </p:txBody>
      </p:sp>
      <p:sp>
        <p:nvSpPr>
          <p:cNvPr id="6" name="TextBox 5">
            <a:extLst>
              <a:ext uri="{FF2B5EF4-FFF2-40B4-BE49-F238E27FC236}">
                <a16:creationId xmlns:a16="http://schemas.microsoft.com/office/drawing/2014/main" id="{9A1B3516-C0BC-1D9E-9AD4-F0F0D7DED8FA}"/>
              </a:ext>
            </a:extLst>
          </p:cNvPr>
          <p:cNvSpPr txBox="1"/>
          <p:nvPr/>
        </p:nvSpPr>
        <p:spPr>
          <a:xfrm>
            <a:off x="6637468" y="1473798"/>
            <a:ext cx="5443370" cy="369332"/>
          </a:xfrm>
          <a:prstGeom prst="rect">
            <a:avLst/>
          </a:prstGeom>
          <a:noFill/>
        </p:spPr>
        <p:txBody>
          <a:bodyPr wrap="square" rtlCol="0">
            <a:spAutoFit/>
          </a:bodyPr>
          <a:lstStyle/>
          <a:p>
            <a:r>
              <a:rPr lang="en-IN" sz="1800" b="1" u="sng" dirty="0">
                <a:solidFill>
                  <a:srgbClr val="000000"/>
                </a:solidFill>
                <a:effectLst/>
                <a:latin typeface="Arial" panose="020B0604020202020204" pitchFamily="34" charset="0"/>
                <a:ea typeface="Times New Roman" panose="02020603050405020304" pitchFamily="18" charset="0"/>
              </a:rPr>
              <a:t>Training And Validation Accuracy And Loss</a:t>
            </a:r>
            <a:endParaRPr lang="en-IN" dirty="0"/>
          </a:p>
        </p:txBody>
      </p:sp>
    </p:spTree>
    <p:extLst>
      <p:ext uri="{BB962C8B-B14F-4D97-AF65-F5344CB8AC3E}">
        <p14:creationId xmlns:p14="http://schemas.microsoft.com/office/powerpoint/2010/main" val="255349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7DAC-E20D-4AD2-8710-83D7A039C69F}"/>
              </a:ext>
            </a:extLst>
          </p:cNvPr>
          <p:cNvSpPr>
            <a:spLocks noGrp="1"/>
          </p:cNvSpPr>
          <p:nvPr>
            <p:ph type="ctrTitle"/>
          </p:nvPr>
        </p:nvSpPr>
        <p:spPr/>
        <p:txBody>
          <a:bodyPr/>
          <a:lstStyle/>
          <a:p>
            <a:r>
              <a:rPr lang="en-US" dirty="0"/>
              <a:t>PRETRAINED MODELS</a:t>
            </a:r>
            <a:endParaRPr lang="en-IN" dirty="0"/>
          </a:p>
        </p:txBody>
      </p:sp>
    </p:spTree>
    <p:extLst>
      <p:ext uri="{BB962C8B-B14F-4D97-AF65-F5344CB8AC3E}">
        <p14:creationId xmlns:p14="http://schemas.microsoft.com/office/powerpoint/2010/main" val="3425327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F904-4029-1846-8A60-2970B62506D1}"/>
              </a:ext>
            </a:extLst>
          </p:cNvPr>
          <p:cNvSpPr>
            <a:spLocks noGrp="1"/>
          </p:cNvSpPr>
          <p:nvPr>
            <p:ph type="title"/>
          </p:nvPr>
        </p:nvSpPr>
        <p:spPr/>
        <p:txBody>
          <a:bodyPr/>
          <a:lstStyle/>
          <a:p>
            <a:r>
              <a:rPr lang="en-US" dirty="0"/>
              <a:t>PRE-TRAINED MODELS</a:t>
            </a:r>
            <a:endParaRPr lang="en-IN" dirty="0"/>
          </a:p>
        </p:txBody>
      </p:sp>
      <p:sp>
        <p:nvSpPr>
          <p:cNvPr id="3" name="Content Placeholder 2">
            <a:extLst>
              <a:ext uri="{FF2B5EF4-FFF2-40B4-BE49-F238E27FC236}">
                <a16:creationId xmlns:a16="http://schemas.microsoft.com/office/drawing/2014/main" id="{7E94543C-CB1C-82D0-18CD-B6671894DCB8}"/>
              </a:ext>
            </a:extLst>
          </p:cNvPr>
          <p:cNvSpPr>
            <a:spLocks noGrp="1"/>
          </p:cNvSpPr>
          <p:nvPr>
            <p:ph sz="half" idx="2"/>
          </p:nvPr>
        </p:nvSpPr>
        <p:spPr>
          <a:xfrm>
            <a:off x="4063466" y="2755205"/>
            <a:ext cx="7965460" cy="3497698"/>
          </a:xfrm>
        </p:spPr>
        <p:txBody>
          <a:bodyPr>
            <a:normAutofit/>
          </a:bodyPr>
          <a:lstStyle/>
          <a:p>
            <a:r>
              <a:rPr lang="en-US" sz="3600" dirty="0"/>
              <a:t>VGG16</a:t>
            </a:r>
          </a:p>
          <a:p>
            <a:r>
              <a:rPr lang="en-US" sz="3600" dirty="0"/>
              <a:t>VGG19</a:t>
            </a:r>
          </a:p>
          <a:p>
            <a:r>
              <a:rPr lang="en-US" sz="3600" dirty="0"/>
              <a:t>INCEPTIONV3</a:t>
            </a:r>
          </a:p>
          <a:p>
            <a:r>
              <a:rPr lang="en-US" sz="3600" dirty="0"/>
              <a:t>RESNET50</a:t>
            </a:r>
            <a:endParaRPr lang="en-IN" sz="3600" dirty="0"/>
          </a:p>
        </p:txBody>
      </p:sp>
      <p:sp>
        <p:nvSpPr>
          <p:cNvPr id="4" name="Slide Number Placeholder 3">
            <a:extLst>
              <a:ext uri="{FF2B5EF4-FFF2-40B4-BE49-F238E27FC236}">
                <a16:creationId xmlns:a16="http://schemas.microsoft.com/office/drawing/2014/main" id="{F6E81044-0233-E6F7-43CC-56D646D0D1EF}"/>
              </a:ext>
            </a:extLst>
          </p:cNvPr>
          <p:cNvSpPr>
            <a:spLocks noGrp="1"/>
          </p:cNvSpPr>
          <p:nvPr>
            <p:ph type="sldNum" sz="quarter" idx="10"/>
          </p:nvPr>
        </p:nvSpPr>
        <p:spPr/>
        <p:txBody>
          <a:bodyPr/>
          <a:lstStyle/>
          <a:p>
            <a:fld id="{48F63A3B-78C7-47BE-AE5E-E10140E04643}" type="slidenum">
              <a:rPr lang="en-US" smtClean="0"/>
              <a:pPr/>
              <a:t>25</a:t>
            </a:fld>
            <a:endParaRPr lang="en-US" dirty="0"/>
          </a:p>
        </p:txBody>
      </p:sp>
      <p:pic>
        <p:nvPicPr>
          <p:cNvPr id="5" name="Picture 4">
            <a:extLst>
              <a:ext uri="{FF2B5EF4-FFF2-40B4-BE49-F238E27FC236}">
                <a16:creationId xmlns:a16="http://schemas.microsoft.com/office/drawing/2014/main" id="{336279BB-AA6A-BA8D-8E04-E48649169B69}"/>
              </a:ext>
            </a:extLst>
          </p:cNvPr>
          <p:cNvPicPr>
            <a:picLocks noChangeAspect="1"/>
          </p:cNvPicPr>
          <p:nvPr/>
        </p:nvPicPr>
        <p:blipFill>
          <a:blip r:embed="rId2"/>
          <a:stretch>
            <a:fillRect/>
          </a:stretch>
        </p:blipFill>
        <p:spPr>
          <a:xfrm>
            <a:off x="-260616" y="-179452"/>
            <a:ext cx="1500691" cy="1500691"/>
          </a:xfrm>
          <a:prstGeom prst="rect">
            <a:avLst/>
          </a:prstGeom>
        </p:spPr>
      </p:pic>
    </p:spTree>
    <p:extLst>
      <p:ext uri="{BB962C8B-B14F-4D97-AF65-F5344CB8AC3E}">
        <p14:creationId xmlns:p14="http://schemas.microsoft.com/office/powerpoint/2010/main" val="3960214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A9F3-75E0-9C47-ACEE-6A031CDCAE01}"/>
              </a:ext>
            </a:extLst>
          </p:cNvPr>
          <p:cNvSpPr>
            <a:spLocks noGrp="1"/>
          </p:cNvSpPr>
          <p:nvPr>
            <p:ph type="title"/>
          </p:nvPr>
        </p:nvSpPr>
        <p:spPr>
          <a:xfrm>
            <a:off x="3331474" y="621694"/>
            <a:ext cx="7965461" cy="994164"/>
          </a:xfrm>
        </p:spPr>
        <p:txBody>
          <a:bodyPr/>
          <a:lstStyle/>
          <a:p>
            <a:r>
              <a:rPr lang="en-US" dirty="0"/>
              <a:t>VGG16</a:t>
            </a:r>
            <a:endParaRPr lang="en-IN" dirty="0"/>
          </a:p>
        </p:txBody>
      </p:sp>
      <p:sp>
        <p:nvSpPr>
          <p:cNvPr id="3" name="Content Placeholder 2">
            <a:extLst>
              <a:ext uri="{FF2B5EF4-FFF2-40B4-BE49-F238E27FC236}">
                <a16:creationId xmlns:a16="http://schemas.microsoft.com/office/drawing/2014/main" id="{94B1EF38-4CCE-815F-0A54-7F75E91F7316}"/>
              </a:ext>
            </a:extLst>
          </p:cNvPr>
          <p:cNvSpPr>
            <a:spLocks noGrp="1"/>
          </p:cNvSpPr>
          <p:nvPr>
            <p:ph sz="half" idx="2"/>
          </p:nvPr>
        </p:nvSpPr>
        <p:spPr>
          <a:xfrm>
            <a:off x="3223896" y="2001815"/>
            <a:ext cx="7965460" cy="3497698"/>
          </a:xfrm>
        </p:spPr>
        <p:txBody>
          <a:bodyPr>
            <a:normAutofit/>
          </a:bodyPr>
          <a:lstStyle/>
          <a:p>
            <a:r>
              <a:rPr lang="en-US" sz="2400" dirty="0"/>
              <a:t>Pre-trained VGG16 (without top layers).</a:t>
            </a:r>
          </a:p>
          <a:p>
            <a:r>
              <a:rPr lang="en-US" sz="2400" dirty="0"/>
              <a:t>Input size: 256x256x3.</a:t>
            </a:r>
          </a:p>
          <a:p>
            <a:r>
              <a:rPr lang="en-US" sz="2400" dirty="0"/>
              <a:t>Global average pooling layer.</a:t>
            </a:r>
          </a:p>
          <a:p>
            <a:r>
              <a:rPr lang="en-US" sz="2400" dirty="0"/>
              <a:t>Dense layer with 1 unit and sigmoid activation (for binary classification).</a:t>
            </a:r>
            <a:endParaRPr lang="en-IN" sz="2400" dirty="0"/>
          </a:p>
        </p:txBody>
      </p:sp>
      <p:sp>
        <p:nvSpPr>
          <p:cNvPr id="4" name="Slide Number Placeholder 3">
            <a:extLst>
              <a:ext uri="{FF2B5EF4-FFF2-40B4-BE49-F238E27FC236}">
                <a16:creationId xmlns:a16="http://schemas.microsoft.com/office/drawing/2014/main" id="{8A47DE40-5BCD-6C68-91E5-A05047942C85}"/>
              </a:ext>
            </a:extLst>
          </p:cNvPr>
          <p:cNvSpPr>
            <a:spLocks noGrp="1"/>
          </p:cNvSpPr>
          <p:nvPr>
            <p:ph type="sldNum" sz="quarter" idx="10"/>
          </p:nvPr>
        </p:nvSpPr>
        <p:spPr/>
        <p:txBody>
          <a:bodyPr/>
          <a:lstStyle/>
          <a:p>
            <a:fld id="{48F63A3B-78C7-47BE-AE5E-E10140E04643}" type="slidenum">
              <a:rPr lang="en-US" smtClean="0"/>
              <a:pPr/>
              <a:t>26</a:t>
            </a:fld>
            <a:endParaRPr lang="en-US" dirty="0"/>
          </a:p>
        </p:txBody>
      </p:sp>
      <p:pic>
        <p:nvPicPr>
          <p:cNvPr id="6" name="Picture 5">
            <a:extLst>
              <a:ext uri="{FF2B5EF4-FFF2-40B4-BE49-F238E27FC236}">
                <a16:creationId xmlns:a16="http://schemas.microsoft.com/office/drawing/2014/main" id="{9CBC76D3-B74F-73BB-D7E9-D89D993B18A3}"/>
              </a:ext>
            </a:extLst>
          </p:cNvPr>
          <p:cNvPicPr>
            <a:picLocks noChangeAspect="1"/>
          </p:cNvPicPr>
          <p:nvPr/>
        </p:nvPicPr>
        <p:blipFill>
          <a:blip r:embed="rId2"/>
          <a:stretch>
            <a:fillRect/>
          </a:stretch>
        </p:blipFill>
        <p:spPr>
          <a:xfrm>
            <a:off x="-230472" y="-128652"/>
            <a:ext cx="1500691" cy="1500691"/>
          </a:xfrm>
          <a:prstGeom prst="rect">
            <a:avLst/>
          </a:prstGeom>
        </p:spPr>
      </p:pic>
    </p:spTree>
    <p:extLst>
      <p:ext uri="{BB962C8B-B14F-4D97-AF65-F5344CB8AC3E}">
        <p14:creationId xmlns:p14="http://schemas.microsoft.com/office/powerpoint/2010/main" val="433525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6CFA-0D98-016E-339B-699EA6B05405}"/>
              </a:ext>
            </a:extLst>
          </p:cNvPr>
          <p:cNvSpPr>
            <a:spLocks noGrp="1"/>
          </p:cNvSpPr>
          <p:nvPr>
            <p:ph type="title"/>
          </p:nvPr>
        </p:nvSpPr>
        <p:spPr>
          <a:xfrm>
            <a:off x="3632687" y="799090"/>
            <a:ext cx="7965461" cy="994164"/>
          </a:xfrm>
        </p:spPr>
        <p:txBody>
          <a:bodyPr/>
          <a:lstStyle/>
          <a:p>
            <a:r>
              <a:rPr lang="en-US" dirty="0"/>
              <a:t>VGG19</a:t>
            </a:r>
            <a:endParaRPr lang="en-IN" dirty="0"/>
          </a:p>
        </p:txBody>
      </p:sp>
      <p:sp>
        <p:nvSpPr>
          <p:cNvPr id="3" name="Content Placeholder 2">
            <a:extLst>
              <a:ext uri="{FF2B5EF4-FFF2-40B4-BE49-F238E27FC236}">
                <a16:creationId xmlns:a16="http://schemas.microsoft.com/office/drawing/2014/main" id="{75B8E8DB-DCB9-2DB7-8966-61B319CE13BA}"/>
              </a:ext>
            </a:extLst>
          </p:cNvPr>
          <p:cNvSpPr>
            <a:spLocks noGrp="1"/>
          </p:cNvSpPr>
          <p:nvPr>
            <p:ph sz="half" idx="2"/>
          </p:nvPr>
        </p:nvSpPr>
        <p:spPr/>
        <p:txBody>
          <a:bodyPr>
            <a:normAutofit/>
          </a:bodyPr>
          <a:lstStyle/>
          <a:p>
            <a:r>
              <a:rPr lang="en-IN" sz="2400" dirty="0"/>
              <a:t>VGG19 Base: Pre-trained on ImageNet top layers excluded.</a:t>
            </a:r>
          </a:p>
          <a:p>
            <a:r>
              <a:rPr lang="en-IN" sz="2400" dirty="0"/>
              <a:t>Frozen Layers: All VGG19 layers are non-trainable.</a:t>
            </a:r>
          </a:p>
          <a:p>
            <a:r>
              <a:rPr lang="en-IN" sz="2400" dirty="0"/>
              <a:t>Flatten Layer: 3D to 1D conversion.</a:t>
            </a:r>
          </a:p>
          <a:p>
            <a:r>
              <a:rPr lang="en-IN" sz="2400" dirty="0"/>
              <a:t>Dense Layer: 128 units, ReLU activation.</a:t>
            </a:r>
          </a:p>
          <a:p>
            <a:r>
              <a:rPr lang="en-IN" sz="2400" dirty="0"/>
              <a:t>Output Layer: 1 unit, sigmoid activation for binary classification</a:t>
            </a:r>
          </a:p>
        </p:txBody>
      </p:sp>
      <p:sp>
        <p:nvSpPr>
          <p:cNvPr id="4" name="Slide Number Placeholder 3">
            <a:extLst>
              <a:ext uri="{FF2B5EF4-FFF2-40B4-BE49-F238E27FC236}">
                <a16:creationId xmlns:a16="http://schemas.microsoft.com/office/drawing/2014/main" id="{B535EBD9-BE49-1C73-F229-C8A175A98095}"/>
              </a:ext>
            </a:extLst>
          </p:cNvPr>
          <p:cNvSpPr>
            <a:spLocks noGrp="1"/>
          </p:cNvSpPr>
          <p:nvPr>
            <p:ph type="sldNum" sz="quarter" idx="10"/>
          </p:nvPr>
        </p:nvSpPr>
        <p:spPr/>
        <p:txBody>
          <a:bodyPr/>
          <a:lstStyle/>
          <a:p>
            <a:fld id="{48F63A3B-78C7-47BE-AE5E-E10140E04643}" type="slidenum">
              <a:rPr lang="en-US" smtClean="0"/>
              <a:pPr/>
              <a:t>27</a:t>
            </a:fld>
            <a:endParaRPr lang="en-US" dirty="0"/>
          </a:p>
        </p:txBody>
      </p:sp>
      <p:pic>
        <p:nvPicPr>
          <p:cNvPr id="6" name="Picture 5">
            <a:extLst>
              <a:ext uri="{FF2B5EF4-FFF2-40B4-BE49-F238E27FC236}">
                <a16:creationId xmlns:a16="http://schemas.microsoft.com/office/drawing/2014/main" id="{9C31E578-B42B-063C-675A-836FFFB5A8CB}"/>
              </a:ext>
            </a:extLst>
          </p:cNvPr>
          <p:cNvPicPr>
            <a:picLocks noChangeAspect="1"/>
          </p:cNvPicPr>
          <p:nvPr/>
        </p:nvPicPr>
        <p:blipFill>
          <a:blip r:embed="rId2"/>
          <a:stretch>
            <a:fillRect/>
          </a:stretch>
        </p:blipFill>
        <p:spPr>
          <a:xfrm>
            <a:off x="-260617" y="-204519"/>
            <a:ext cx="1500691" cy="1500691"/>
          </a:xfrm>
          <a:prstGeom prst="rect">
            <a:avLst/>
          </a:prstGeom>
        </p:spPr>
      </p:pic>
    </p:spTree>
    <p:extLst>
      <p:ext uri="{BB962C8B-B14F-4D97-AF65-F5344CB8AC3E}">
        <p14:creationId xmlns:p14="http://schemas.microsoft.com/office/powerpoint/2010/main" val="3259878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5C0F-F6C3-48BC-396A-638DE0F43815}"/>
              </a:ext>
            </a:extLst>
          </p:cNvPr>
          <p:cNvSpPr>
            <a:spLocks noGrp="1"/>
          </p:cNvSpPr>
          <p:nvPr>
            <p:ph type="title"/>
          </p:nvPr>
        </p:nvSpPr>
        <p:spPr>
          <a:xfrm>
            <a:off x="3654203" y="692943"/>
            <a:ext cx="7965461" cy="994164"/>
          </a:xfrm>
        </p:spPr>
        <p:txBody>
          <a:bodyPr/>
          <a:lstStyle/>
          <a:p>
            <a:r>
              <a:rPr lang="en-US" dirty="0"/>
              <a:t>Inceptionv3</a:t>
            </a:r>
            <a:endParaRPr lang="en-IN" dirty="0"/>
          </a:p>
        </p:txBody>
      </p:sp>
      <p:sp>
        <p:nvSpPr>
          <p:cNvPr id="3" name="Content Placeholder 2">
            <a:extLst>
              <a:ext uri="{FF2B5EF4-FFF2-40B4-BE49-F238E27FC236}">
                <a16:creationId xmlns:a16="http://schemas.microsoft.com/office/drawing/2014/main" id="{C0FE9BF8-2AFA-20D4-4E58-D0466798617C}"/>
              </a:ext>
            </a:extLst>
          </p:cNvPr>
          <p:cNvSpPr>
            <a:spLocks noGrp="1"/>
          </p:cNvSpPr>
          <p:nvPr>
            <p:ph sz="half" idx="2"/>
          </p:nvPr>
        </p:nvSpPr>
        <p:spPr/>
        <p:txBody>
          <a:bodyPr>
            <a:normAutofit lnSpcReduction="10000"/>
          </a:bodyPr>
          <a:lstStyle/>
          <a:p>
            <a:r>
              <a:rPr lang="en-IN" sz="2400" dirty="0"/>
              <a:t>InceptionV3 Base: Pre-trained on ImageNet, top layers excluded.</a:t>
            </a:r>
          </a:p>
          <a:p>
            <a:r>
              <a:rPr lang="en-IN" sz="2400" dirty="0"/>
              <a:t>Frozen Layers: All base model layers are non-trainable.</a:t>
            </a:r>
          </a:p>
          <a:p>
            <a:r>
              <a:rPr lang="en-IN" sz="2400" dirty="0"/>
              <a:t>Flatten Layer: 3D to 1D conversion.</a:t>
            </a:r>
          </a:p>
          <a:p>
            <a:r>
              <a:rPr lang="en-IN" sz="2400" dirty="0"/>
              <a:t>Dense Layer 1: 128 units, ReLU activation.</a:t>
            </a:r>
          </a:p>
          <a:p>
            <a:r>
              <a:rPr lang="en-IN" sz="2400" dirty="0"/>
              <a:t>Dense Layer 2: 256 units, ReLU activation.</a:t>
            </a:r>
          </a:p>
          <a:p>
            <a:r>
              <a:rPr lang="en-IN" sz="2400" dirty="0"/>
              <a:t>Output Layer: 3 units, </a:t>
            </a:r>
            <a:r>
              <a:rPr lang="en-IN" sz="2400" dirty="0" err="1"/>
              <a:t>softmax</a:t>
            </a:r>
            <a:r>
              <a:rPr lang="en-IN" sz="2400" dirty="0"/>
              <a:t> activation for multi-class classification.</a:t>
            </a:r>
          </a:p>
        </p:txBody>
      </p:sp>
      <p:sp>
        <p:nvSpPr>
          <p:cNvPr id="4" name="Slide Number Placeholder 3">
            <a:extLst>
              <a:ext uri="{FF2B5EF4-FFF2-40B4-BE49-F238E27FC236}">
                <a16:creationId xmlns:a16="http://schemas.microsoft.com/office/drawing/2014/main" id="{A81D29C7-A940-0068-89D0-2D32FAE94735}"/>
              </a:ext>
            </a:extLst>
          </p:cNvPr>
          <p:cNvSpPr>
            <a:spLocks noGrp="1"/>
          </p:cNvSpPr>
          <p:nvPr>
            <p:ph type="sldNum" sz="quarter" idx="10"/>
          </p:nvPr>
        </p:nvSpPr>
        <p:spPr/>
        <p:txBody>
          <a:bodyPr/>
          <a:lstStyle/>
          <a:p>
            <a:fld id="{48F63A3B-78C7-47BE-AE5E-E10140E04643}" type="slidenum">
              <a:rPr lang="en-US" smtClean="0"/>
              <a:pPr/>
              <a:t>28</a:t>
            </a:fld>
            <a:endParaRPr lang="en-US" dirty="0"/>
          </a:p>
        </p:txBody>
      </p:sp>
      <p:pic>
        <p:nvPicPr>
          <p:cNvPr id="6" name="Picture 5">
            <a:extLst>
              <a:ext uri="{FF2B5EF4-FFF2-40B4-BE49-F238E27FC236}">
                <a16:creationId xmlns:a16="http://schemas.microsoft.com/office/drawing/2014/main" id="{26E0A9F1-CEAB-A46F-4355-87D15EF1721B}"/>
              </a:ext>
            </a:extLst>
          </p:cNvPr>
          <p:cNvPicPr>
            <a:picLocks noChangeAspect="1"/>
          </p:cNvPicPr>
          <p:nvPr/>
        </p:nvPicPr>
        <p:blipFill>
          <a:blip r:embed="rId2"/>
          <a:stretch>
            <a:fillRect/>
          </a:stretch>
        </p:blipFill>
        <p:spPr>
          <a:xfrm>
            <a:off x="-250568" y="-149306"/>
            <a:ext cx="1500691" cy="1500691"/>
          </a:xfrm>
          <a:prstGeom prst="rect">
            <a:avLst/>
          </a:prstGeom>
        </p:spPr>
      </p:pic>
    </p:spTree>
    <p:extLst>
      <p:ext uri="{BB962C8B-B14F-4D97-AF65-F5344CB8AC3E}">
        <p14:creationId xmlns:p14="http://schemas.microsoft.com/office/powerpoint/2010/main" val="634915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EB39-332F-E22F-B47D-4046CBB84CED}"/>
              </a:ext>
            </a:extLst>
          </p:cNvPr>
          <p:cNvSpPr>
            <a:spLocks noGrp="1"/>
          </p:cNvSpPr>
          <p:nvPr>
            <p:ph type="title"/>
          </p:nvPr>
        </p:nvSpPr>
        <p:spPr>
          <a:xfrm>
            <a:off x="3654203" y="738997"/>
            <a:ext cx="7965461" cy="994164"/>
          </a:xfrm>
        </p:spPr>
        <p:txBody>
          <a:bodyPr/>
          <a:lstStyle/>
          <a:p>
            <a:r>
              <a:rPr lang="en-US" dirty="0"/>
              <a:t>RESNET50 </a:t>
            </a:r>
            <a:endParaRPr lang="en-IN" dirty="0"/>
          </a:p>
        </p:txBody>
      </p:sp>
      <p:sp>
        <p:nvSpPr>
          <p:cNvPr id="3" name="Content Placeholder 2">
            <a:extLst>
              <a:ext uri="{FF2B5EF4-FFF2-40B4-BE49-F238E27FC236}">
                <a16:creationId xmlns:a16="http://schemas.microsoft.com/office/drawing/2014/main" id="{5ED8FCC3-AD01-EE11-EE09-2E633964CF09}"/>
              </a:ext>
            </a:extLst>
          </p:cNvPr>
          <p:cNvSpPr>
            <a:spLocks noGrp="1"/>
          </p:cNvSpPr>
          <p:nvPr>
            <p:ph sz="half" idx="2"/>
          </p:nvPr>
        </p:nvSpPr>
        <p:spPr/>
        <p:txBody>
          <a:bodyPr>
            <a:normAutofit lnSpcReduction="10000"/>
          </a:bodyPr>
          <a:lstStyle/>
          <a:p>
            <a:r>
              <a:rPr lang="en-IN" sz="2400" dirty="0"/>
              <a:t>ResNet50 Base: Pre-trained on ImageNet, top layers excluded.</a:t>
            </a:r>
          </a:p>
          <a:p>
            <a:r>
              <a:rPr lang="en-IN" sz="2400" dirty="0"/>
              <a:t>Frozen Layers: All layers are set to non-trainable.</a:t>
            </a:r>
          </a:p>
          <a:p>
            <a:r>
              <a:rPr lang="en-IN" sz="2400" dirty="0"/>
              <a:t>Flatten Layer: Converts 3D feature maps to 1D.</a:t>
            </a:r>
          </a:p>
          <a:p>
            <a:r>
              <a:rPr lang="en-IN" sz="2400" dirty="0"/>
              <a:t>Dense Layer 1: 128 units, ReLU activation.</a:t>
            </a:r>
          </a:p>
          <a:p>
            <a:r>
              <a:rPr lang="en-IN" sz="2400" dirty="0"/>
              <a:t>Dense Layer 2: 256 units, ReLU activation.</a:t>
            </a:r>
          </a:p>
          <a:p>
            <a:r>
              <a:rPr lang="en-IN" sz="2400" dirty="0"/>
              <a:t>Output Layer: 1 unit, sigmoid activation for binary classification.</a:t>
            </a:r>
          </a:p>
        </p:txBody>
      </p:sp>
      <p:sp>
        <p:nvSpPr>
          <p:cNvPr id="4" name="Slide Number Placeholder 3">
            <a:extLst>
              <a:ext uri="{FF2B5EF4-FFF2-40B4-BE49-F238E27FC236}">
                <a16:creationId xmlns:a16="http://schemas.microsoft.com/office/drawing/2014/main" id="{A25F8229-654D-0F80-5F39-66B8A0DFBB82}"/>
              </a:ext>
            </a:extLst>
          </p:cNvPr>
          <p:cNvSpPr>
            <a:spLocks noGrp="1"/>
          </p:cNvSpPr>
          <p:nvPr>
            <p:ph type="sldNum" sz="quarter" idx="10"/>
          </p:nvPr>
        </p:nvSpPr>
        <p:spPr/>
        <p:txBody>
          <a:bodyPr/>
          <a:lstStyle/>
          <a:p>
            <a:fld id="{48F63A3B-78C7-47BE-AE5E-E10140E04643}" type="slidenum">
              <a:rPr lang="en-US" smtClean="0"/>
              <a:pPr/>
              <a:t>29</a:t>
            </a:fld>
            <a:endParaRPr lang="en-US" dirty="0"/>
          </a:p>
        </p:txBody>
      </p:sp>
      <p:pic>
        <p:nvPicPr>
          <p:cNvPr id="6" name="Picture 5">
            <a:extLst>
              <a:ext uri="{FF2B5EF4-FFF2-40B4-BE49-F238E27FC236}">
                <a16:creationId xmlns:a16="http://schemas.microsoft.com/office/drawing/2014/main" id="{F8A80899-76FE-72C5-E5C8-ADFC3DA69EC3}"/>
              </a:ext>
            </a:extLst>
          </p:cNvPr>
          <p:cNvPicPr>
            <a:picLocks noChangeAspect="1"/>
          </p:cNvPicPr>
          <p:nvPr/>
        </p:nvPicPr>
        <p:blipFill>
          <a:blip r:embed="rId2"/>
          <a:stretch>
            <a:fillRect/>
          </a:stretch>
        </p:blipFill>
        <p:spPr>
          <a:xfrm>
            <a:off x="-260617" y="-139259"/>
            <a:ext cx="1500691" cy="1500691"/>
          </a:xfrm>
          <a:prstGeom prst="rect">
            <a:avLst/>
          </a:prstGeom>
        </p:spPr>
      </p:pic>
    </p:spTree>
    <p:extLst>
      <p:ext uri="{BB962C8B-B14F-4D97-AF65-F5344CB8AC3E}">
        <p14:creationId xmlns:p14="http://schemas.microsoft.com/office/powerpoint/2010/main" val="61889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562707" y="323076"/>
            <a:ext cx="6583680" cy="739734"/>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562707" y="1436915"/>
            <a:ext cx="7938198" cy="5148251"/>
          </a:xfrm>
        </p:spPr>
        <p:txBody>
          <a:bodyPr>
            <a:normAutofit/>
          </a:bodyPr>
          <a:lstStyle/>
          <a:p>
            <a:pPr marL="342900" indent="-342900">
              <a:buFont typeface="Wingdings" panose="05000000000000000000" pitchFamily="2" charset="2"/>
              <a:buChar char="Ø"/>
            </a:pPr>
            <a:r>
              <a:rPr lang="en-US" dirty="0"/>
              <a:t>Introduction</a:t>
            </a:r>
          </a:p>
          <a:p>
            <a:pPr marL="342900" indent="-342900">
              <a:buFont typeface="Wingdings" panose="05000000000000000000" pitchFamily="2" charset="2"/>
              <a:buChar char="Ø"/>
            </a:pPr>
            <a:r>
              <a:rPr lang="en-US" dirty="0"/>
              <a:t>Dataset</a:t>
            </a:r>
          </a:p>
          <a:p>
            <a:pPr marL="342900" indent="-342900">
              <a:buFont typeface="Wingdings" panose="05000000000000000000" pitchFamily="2" charset="2"/>
              <a:buChar char="Ø"/>
            </a:pPr>
            <a:r>
              <a:rPr lang="en-US" dirty="0"/>
              <a:t>Tools</a:t>
            </a:r>
          </a:p>
          <a:p>
            <a:pPr marL="342900" indent="-342900">
              <a:buFont typeface="Wingdings" panose="05000000000000000000" pitchFamily="2" charset="2"/>
              <a:buChar char="Ø"/>
            </a:pPr>
            <a:r>
              <a:rPr lang="en-US" dirty="0"/>
              <a:t>Methodology</a:t>
            </a:r>
          </a:p>
          <a:p>
            <a:pPr marL="342900" indent="-342900">
              <a:buFont typeface="Wingdings" panose="05000000000000000000" pitchFamily="2" charset="2"/>
              <a:buChar char="Ø"/>
            </a:pPr>
            <a:r>
              <a:rPr lang="en-US" dirty="0"/>
              <a:t>Preprocessing</a:t>
            </a:r>
          </a:p>
          <a:p>
            <a:pPr marL="342900" indent="-342900">
              <a:buFont typeface="Wingdings" panose="05000000000000000000" pitchFamily="2" charset="2"/>
              <a:buChar char="Ø"/>
            </a:pPr>
            <a:r>
              <a:rPr lang="en-US" dirty="0"/>
              <a:t>CNN</a:t>
            </a:r>
          </a:p>
          <a:p>
            <a:pPr marL="342900" indent="-342900">
              <a:buFont typeface="Wingdings" panose="05000000000000000000" pitchFamily="2" charset="2"/>
              <a:buChar char="Ø"/>
            </a:pPr>
            <a:r>
              <a:rPr lang="en-US" dirty="0"/>
              <a:t>Pretrained Models</a:t>
            </a:r>
          </a:p>
          <a:p>
            <a:pPr marL="342900" indent="-342900">
              <a:buFont typeface="Wingdings" panose="05000000000000000000" pitchFamily="2" charset="2"/>
              <a:buChar char="Ø"/>
            </a:pPr>
            <a:r>
              <a:rPr lang="en-US" dirty="0"/>
              <a:t>Explainable AI</a:t>
            </a:r>
          </a:p>
          <a:p>
            <a:pPr marL="342900" indent="-342900">
              <a:buFont typeface="Wingdings" panose="05000000000000000000" pitchFamily="2" charset="2"/>
              <a:buChar char="Ø"/>
            </a:pPr>
            <a:r>
              <a:rPr lang="en-US" dirty="0"/>
              <a:t>Results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pic>
        <p:nvPicPr>
          <p:cNvPr id="8" name="Picture 7">
            <a:extLst>
              <a:ext uri="{FF2B5EF4-FFF2-40B4-BE49-F238E27FC236}">
                <a16:creationId xmlns:a16="http://schemas.microsoft.com/office/drawing/2014/main" id="{AB507158-1353-15B3-7C51-398EE8C64108}"/>
              </a:ext>
            </a:extLst>
          </p:cNvPr>
          <p:cNvPicPr>
            <a:picLocks noChangeAspect="1"/>
          </p:cNvPicPr>
          <p:nvPr/>
        </p:nvPicPr>
        <p:blipFill>
          <a:blip r:embed="rId3"/>
          <a:stretch>
            <a:fillRect/>
          </a:stretch>
        </p:blipFill>
        <p:spPr>
          <a:xfrm>
            <a:off x="10832951" y="5551843"/>
            <a:ext cx="1435248" cy="1435248"/>
          </a:xfrm>
          <a:prstGeom prst="rect">
            <a:avLst/>
          </a:prstGeom>
        </p:spPr>
      </p:pic>
    </p:spTree>
    <p:extLst>
      <p:ext uri="{BB962C8B-B14F-4D97-AF65-F5344CB8AC3E}">
        <p14:creationId xmlns:p14="http://schemas.microsoft.com/office/powerpoint/2010/main" val="3913219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82A6-FBA0-C6D0-52C9-C93284322A05}"/>
              </a:ext>
            </a:extLst>
          </p:cNvPr>
          <p:cNvSpPr>
            <a:spLocks noGrp="1"/>
          </p:cNvSpPr>
          <p:nvPr>
            <p:ph type="ctrTitle"/>
          </p:nvPr>
        </p:nvSpPr>
        <p:spPr/>
        <p:txBody>
          <a:bodyPr/>
          <a:lstStyle/>
          <a:p>
            <a:r>
              <a:rPr lang="en-US" dirty="0"/>
              <a:t>EXPLAINABLE AI</a:t>
            </a:r>
            <a:endParaRPr lang="en-IN" dirty="0"/>
          </a:p>
        </p:txBody>
      </p:sp>
    </p:spTree>
    <p:extLst>
      <p:ext uri="{BB962C8B-B14F-4D97-AF65-F5344CB8AC3E}">
        <p14:creationId xmlns:p14="http://schemas.microsoft.com/office/powerpoint/2010/main" val="3247055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54BB1-6AF3-8546-5BBD-3735FE78D576}"/>
              </a:ext>
            </a:extLst>
          </p:cNvPr>
          <p:cNvSpPr>
            <a:spLocks noGrp="1"/>
          </p:cNvSpPr>
          <p:nvPr>
            <p:ph sz="half" idx="2"/>
          </p:nvPr>
        </p:nvSpPr>
        <p:spPr>
          <a:xfrm>
            <a:off x="3319888" y="1087179"/>
            <a:ext cx="7965460" cy="3497698"/>
          </a:xfrm>
        </p:spPr>
        <p:txBody>
          <a:bodyPr>
            <a:noAutofit/>
          </a:bodyPr>
          <a:lstStyle/>
          <a:p>
            <a:r>
              <a:rPr lang="en-US" sz="2400" dirty="0"/>
              <a:t>The goal of explainable AI (XAI) is to simplify AI systems for human Understanding. Suppose you had a robot that could decide for you, for example, if a picture shows a pen or a pencil. You should find out why the robot chose to say "this is a pencil" if that is what it says. Such decisions are explained by XAI.</a:t>
            </a:r>
          </a:p>
          <a:p>
            <a:r>
              <a:rPr lang="en-US" sz="2400" dirty="0"/>
              <a:t>To put it simply, XAI increases the transparency of AI systems by revealing the reasoning behind their decisions. It provides answers to queries such as:</a:t>
            </a:r>
          </a:p>
          <a:p>
            <a:r>
              <a:rPr lang="en-US" sz="2400" dirty="0"/>
              <a:t>How was this decided by the AI?</a:t>
            </a:r>
          </a:p>
          <a:p>
            <a:r>
              <a:rPr lang="en-US" sz="2400" dirty="0"/>
              <a:t>What elements did it take into account?</a:t>
            </a:r>
          </a:p>
          <a:p>
            <a:r>
              <a:rPr lang="en-US" sz="2400" dirty="0"/>
              <a:t>Can we rely on its choice?</a:t>
            </a:r>
          </a:p>
          <a:p>
            <a:endParaRPr lang="en-US" sz="2400" dirty="0"/>
          </a:p>
          <a:p>
            <a:endParaRPr lang="en-IN" sz="2400" dirty="0"/>
          </a:p>
        </p:txBody>
      </p:sp>
      <p:sp>
        <p:nvSpPr>
          <p:cNvPr id="4" name="Slide Number Placeholder 3">
            <a:extLst>
              <a:ext uri="{FF2B5EF4-FFF2-40B4-BE49-F238E27FC236}">
                <a16:creationId xmlns:a16="http://schemas.microsoft.com/office/drawing/2014/main" id="{CD126AED-1A42-76AF-0D55-41D90C43710F}"/>
              </a:ext>
            </a:extLst>
          </p:cNvPr>
          <p:cNvSpPr>
            <a:spLocks noGrp="1"/>
          </p:cNvSpPr>
          <p:nvPr>
            <p:ph type="sldNum" sz="quarter" idx="10"/>
          </p:nvPr>
        </p:nvSpPr>
        <p:spPr/>
        <p:txBody>
          <a:bodyPr/>
          <a:lstStyle/>
          <a:p>
            <a:fld id="{48F63A3B-78C7-47BE-AE5E-E10140E04643}" type="slidenum">
              <a:rPr lang="en-US" smtClean="0"/>
              <a:pPr/>
              <a:t>31</a:t>
            </a:fld>
            <a:endParaRPr lang="en-US" dirty="0"/>
          </a:p>
        </p:txBody>
      </p:sp>
      <p:pic>
        <p:nvPicPr>
          <p:cNvPr id="2" name="Picture 1">
            <a:extLst>
              <a:ext uri="{FF2B5EF4-FFF2-40B4-BE49-F238E27FC236}">
                <a16:creationId xmlns:a16="http://schemas.microsoft.com/office/drawing/2014/main" id="{0C526875-0CE7-52AF-FAFC-B06D65BF5DA8}"/>
              </a:ext>
            </a:extLst>
          </p:cNvPr>
          <p:cNvPicPr>
            <a:picLocks noChangeAspect="1"/>
          </p:cNvPicPr>
          <p:nvPr/>
        </p:nvPicPr>
        <p:blipFill>
          <a:blip r:embed="rId2"/>
          <a:stretch>
            <a:fillRect/>
          </a:stretch>
        </p:blipFill>
        <p:spPr>
          <a:xfrm>
            <a:off x="-210375" y="-149307"/>
            <a:ext cx="1500691" cy="1500691"/>
          </a:xfrm>
          <a:prstGeom prst="rect">
            <a:avLst/>
          </a:prstGeom>
        </p:spPr>
      </p:pic>
    </p:spTree>
    <p:extLst>
      <p:ext uri="{BB962C8B-B14F-4D97-AF65-F5344CB8AC3E}">
        <p14:creationId xmlns:p14="http://schemas.microsoft.com/office/powerpoint/2010/main" val="943297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B04FA3-4992-3A47-C4A8-C26FB200D082}"/>
              </a:ext>
            </a:extLst>
          </p:cNvPr>
          <p:cNvSpPr>
            <a:spLocks noGrp="1"/>
          </p:cNvSpPr>
          <p:nvPr>
            <p:ph type="sldNum" sz="quarter" idx="12"/>
          </p:nvPr>
        </p:nvSpPr>
        <p:spPr/>
        <p:txBody>
          <a:bodyPr/>
          <a:lstStyle/>
          <a:p>
            <a:fld id="{48F63A3B-78C7-47BE-AE5E-E10140E04643}" type="slidenum">
              <a:rPr lang="en-US" smtClean="0"/>
              <a:pPr/>
              <a:t>32</a:t>
            </a:fld>
            <a:endParaRPr lang="en-US" dirty="0"/>
          </a:p>
        </p:txBody>
      </p:sp>
      <p:pic>
        <p:nvPicPr>
          <p:cNvPr id="4" name="Picture 3">
            <a:extLst>
              <a:ext uri="{FF2B5EF4-FFF2-40B4-BE49-F238E27FC236}">
                <a16:creationId xmlns:a16="http://schemas.microsoft.com/office/drawing/2014/main" id="{3887C5CF-053E-FDEC-41FA-53FB696AD4F9}"/>
              </a:ext>
            </a:extLst>
          </p:cNvPr>
          <p:cNvPicPr>
            <a:picLocks noChangeAspect="1"/>
          </p:cNvPicPr>
          <p:nvPr/>
        </p:nvPicPr>
        <p:blipFill>
          <a:blip r:embed="rId2"/>
          <a:stretch>
            <a:fillRect/>
          </a:stretch>
        </p:blipFill>
        <p:spPr>
          <a:xfrm>
            <a:off x="1" y="0"/>
            <a:ext cx="12180524" cy="6070472"/>
          </a:xfrm>
          <a:prstGeom prst="rect">
            <a:avLst/>
          </a:prstGeom>
        </p:spPr>
      </p:pic>
      <p:sp>
        <p:nvSpPr>
          <p:cNvPr id="3" name="TextBox 2">
            <a:extLst>
              <a:ext uri="{FF2B5EF4-FFF2-40B4-BE49-F238E27FC236}">
                <a16:creationId xmlns:a16="http://schemas.microsoft.com/office/drawing/2014/main" id="{60333503-2C17-47E7-81C0-755338B1C290}"/>
              </a:ext>
            </a:extLst>
          </p:cNvPr>
          <p:cNvSpPr txBox="1"/>
          <p:nvPr/>
        </p:nvSpPr>
        <p:spPr>
          <a:xfrm>
            <a:off x="559398" y="6217920"/>
            <a:ext cx="11058861" cy="369332"/>
          </a:xfrm>
          <a:prstGeom prst="rect">
            <a:avLst/>
          </a:prstGeom>
          <a:noFill/>
        </p:spPr>
        <p:txBody>
          <a:bodyPr wrap="square" rtlCol="0">
            <a:spAutoFit/>
          </a:bodyPr>
          <a:lstStyle/>
          <a:p>
            <a:pPr algn="ctr"/>
            <a:r>
              <a:rPr lang="en-IN" u="sng" dirty="0"/>
              <a:t>https://medium.com/deepviz/what-is-xai-explainable-ai-and-visualization-part-10-da41c981c5fa</a:t>
            </a:r>
          </a:p>
        </p:txBody>
      </p:sp>
    </p:spTree>
    <p:extLst>
      <p:ext uri="{BB962C8B-B14F-4D97-AF65-F5344CB8AC3E}">
        <p14:creationId xmlns:p14="http://schemas.microsoft.com/office/powerpoint/2010/main" val="1448554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50B7-7D06-6372-E2B9-9DCB37E58C34}"/>
              </a:ext>
            </a:extLst>
          </p:cNvPr>
          <p:cNvSpPr>
            <a:spLocks noGrp="1"/>
          </p:cNvSpPr>
          <p:nvPr>
            <p:ph type="title"/>
          </p:nvPr>
        </p:nvSpPr>
        <p:spPr>
          <a:xfrm>
            <a:off x="3004457" y="457199"/>
            <a:ext cx="8542149" cy="1229908"/>
          </a:xfrm>
        </p:spPr>
        <p:txBody>
          <a:bodyPr/>
          <a:lstStyle/>
          <a:p>
            <a:r>
              <a:rPr lang="en-IN" sz="3600" dirty="0">
                <a:effectLst/>
                <a:latin typeface="Arial" panose="020B0604020202020204" pitchFamily="34" charset="0"/>
                <a:ea typeface="Times New Roman" panose="02020603050405020304" pitchFamily="18" charset="0"/>
              </a:rPr>
              <a:t>Local Interpretable Model-agnostic Explanations (LIME)</a:t>
            </a:r>
            <a:endParaRPr lang="en-IN" dirty="0"/>
          </a:p>
        </p:txBody>
      </p:sp>
      <p:sp>
        <p:nvSpPr>
          <p:cNvPr id="3" name="Content Placeholder 2">
            <a:extLst>
              <a:ext uri="{FF2B5EF4-FFF2-40B4-BE49-F238E27FC236}">
                <a16:creationId xmlns:a16="http://schemas.microsoft.com/office/drawing/2014/main" id="{C2B748A9-9275-4943-7F99-54BF3A91E51D}"/>
              </a:ext>
            </a:extLst>
          </p:cNvPr>
          <p:cNvSpPr>
            <a:spLocks noGrp="1"/>
          </p:cNvSpPr>
          <p:nvPr>
            <p:ph sz="half" idx="2"/>
          </p:nvPr>
        </p:nvSpPr>
        <p:spPr>
          <a:xfrm>
            <a:off x="3004457" y="2165419"/>
            <a:ext cx="8421568" cy="4692581"/>
          </a:xfrm>
        </p:spPr>
        <p:txBody>
          <a:bodyPr>
            <a:normAutofit fontScale="92500"/>
          </a:bodyPr>
          <a:lstStyle/>
          <a:p>
            <a:pPr>
              <a:buFont typeface="Wingdings" panose="05000000000000000000" pitchFamily="2" charset="2"/>
              <a:buChar char="Ø"/>
            </a:pPr>
            <a:r>
              <a:rPr lang="en-IN" sz="2400" dirty="0">
                <a:effectLst/>
                <a:ea typeface="Times New Roman" panose="02020603050405020304" pitchFamily="18" charset="0"/>
              </a:rPr>
              <a:t>LIME is a technique that provide understandable explanations for individual predictions, particularly valuable in  “deep neural networks”.</a:t>
            </a:r>
          </a:p>
          <a:p>
            <a:pPr>
              <a:buFont typeface="Wingdings" panose="05000000000000000000" pitchFamily="2" charset="2"/>
              <a:buChar char="Ø"/>
            </a:pPr>
            <a:r>
              <a:rPr lang="en-IN" sz="2400" kern="100" dirty="0">
                <a:effectLst/>
                <a:ea typeface="Times New Roman" panose="02020603050405020304" pitchFamily="18" charset="0"/>
              </a:rPr>
              <a:t>The “</a:t>
            </a:r>
            <a:r>
              <a:rPr lang="en-IN" sz="2400" kern="100" dirty="0" err="1">
                <a:effectLst/>
                <a:ea typeface="Times New Roman" panose="02020603050405020304" pitchFamily="18" charset="0"/>
              </a:rPr>
              <a:t>LimeImageExplainer</a:t>
            </a:r>
            <a:r>
              <a:rPr lang="en-IN" sz="2400" kern="100" dirty="0">
                <a:effectLst/>
                <a:ea typeface="Times New Roman" panose="02020603050405020304" pitchFamily="18" charset="0"/>
              </a:rPr>
              <a:t>” is used to explain how deep learning models make predictions on image data. It helps in explaining and understanding model </a:t>
            </a:r>
            <a:r>
              <a:rPr lang="en-IN" sz="2400" kern="100" dirty="0" err="1">
                <a:effectLst/>
                <a:ea typeface="Times New Roman" panose="02020603050405020304" pitchFamily="18" charset="0"/>
              </a:rPr>
              <a:t>behavior</a:t>
            </a:r>
            <a:r>
              <a:rPr lang="en-IN" sz="2400" kern="100" dirty="0">
                <a:effectLst/>
                <a:ea typeface="Times New Roman" panose="02020603050405020304" pitchFamily="18" charset="0"/>
              </a:rPr>
              <a:t>, showing which parts of an image are most relevant to the model when it makes decisions.</a:t>
            </a:r>
          </a:p>
          <a:p>
            <a:pPr>
              <a:buFont typeface="Wingdings" panose="05000000000000000000" pitchFamily="2" charset="2"/>
              <a:buChar char="Ø"/>
            </a:pPr>
            <a:r>
              <a:rPr lang="en-US" sz="2400" dirty="0"/>
              <a:t>It works by explaining individual predictions of complex machine learning models. LIME works in a very intuitive way: it creates small perturbations of the input data around the instance in question, observes the changing predictions of the model, and then uses an interpretable model-e.g., a linear regression-to locally approximate the behavior of the complex model. </a:t>
            </a:r>
          </a:p>
          <a:p>
            <a:pPr>
              <a:buFont typeface="Wingdings" panose="05000000000000000000" pitchFamily="2" charset="2"/>
              <a:buChar char="Ø"/>
            </a:pPr>
            <a:endParaRPr lang="en-IN" sz="2000" kern="100" dirty="0">
              <a:effectLst/>
              <a:latin typeface="Times New Roman" panose="02020603050405020304" pitchFamily="18" charset="0"/>
              <a:ea typeface="Times New Roman" panose="02020603050405020304" pitchFamily="18" charset="0"/>
            </a:endParaRPr>
          </a:p>
          <a:p>
            <a:endParaRPr lang="en-IN" sz="2000" dirty="0"/>
          </a:p>
        </p:txBody>
      </p:sp>
      <p:sp>
        <p:nvSpPr>
          <p:cNvPr id="4" name="Slide Number Placeholder 3">
            <a:extLst>
              <a:ext uri="{FF2B5EF4-FFF2-40B4-BE49-F238E27FC236}">
                <a16:creationId xmlns:a16="http://schemas.microsoft.com/office/drawing/2014/main" id="{4B2602BF-A832-4DD8-F12E-C7B2ED877072}"/>
              </a:ext>
            </a:extLst>
          </p:cNvPr>
          <p:cNvSpPr>
            <a:spLocks noGrp="1"/>
          </p:cNvSpPr>
          <p:nvPr>
            <p:ph type="sldNum" sz="quarter" idx="10"/>
          </p:nvPr>
        </p:nvSpPr>
        <p:spPr/>
        <p:txBody>
          <a:bodyPr/>
          <a:lstStyle/>
          <a:p>
            <a:fld id="{48F63A3B-78C7-47BE-AE5E-E10140E04643}" type="slidenum">
              <a:rPr lang="en-US" smtClean="0"/>
              <a:pPr/>
              <a:t>33</a:t>
            </a:fld>
            <a:endParaRPr lang="en-US" dirty="0"/>
          </a:p>
        </p:txBody>
      </p:sp>
      <p:pic>
        <p:nvPicPr>
          <p:cNvPr id="5" name="Picture 4">
            <a:extLst>
              <a:ext uri="{FF2B5EF4-FFF2-40B4-BE49-F238E27FC236}">
                <a16:creationId xmlns:a16="http://schemas.microsoft.com/office/drawing/2014/main" id="{73DCA29A-1CCF-3283-4380-90A0DA0141CB}"/>
              </a:ext>
            </a:extLst>
          </p:cNvPr>
          <p:cNvPicPr>
            <a:picLocks noChangeAspect="1"/>
          </p:cNvPicPr>
          <p:nvPr/>
        </p:nvPicPr>
        <p:blipFill>
          <a:blip r:embed="rId2"/>
          <a:stretch>
            <a:fillRect/>
          </a:stretch>
        </p:blipFill>
        <p:spPr>
          <a:xfrm>
            <a:off x="-200326" y="-169403"/>
            <a:ext cx="1500691" cy="1500691"/>
          </a:xfrm>
          <a:prstGeom prst="rect">
            <a:avLst/>
          </a:prstGeom>
        </p:spPr>
      </p:pic>
    </p:spTree>
    <p:extLst>
      <p:ext uri="{BB962C8B-B14F-4D97-AF65-F5344CB8AC3E}">
        <p14:creationId xmlns:p14="http://schemas.microsoft.com/office/powerpoint/2010/main" val="2001549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61E4-3AEF-33C1-84B2-A1911AD932FD}"/>
              </a:ext>
            </a:extLst>
          </p:cNvPr>
          <p:cNvSpPr>
            <a:spLocks noGrp="1"/>
          </p:cNvSpPr>
          <p:nvPr>
            <p:ph type="title"/>
          </p:nvPr>
        </p:nvSpPr>
        <p:spPr>
          <a:xfrm>
            <a:off x="3169163" y="272511"/>
            <a:ext cx="7965461" cy="994164"/>
          </a:xfrm>
        </p:spPr>
        <p:txBody>
          <a:bodyPr/>
          <a:lstStyle/>
          <a:p>
            <a:r>
              <a:rPr lang="en-US" dirty="0"/>
              <a:t>How does lime work?</a:t>
            </a:r>
            <a:endParaRPr lang="en-IN" dirty="0"/>
          </a:p>
        </p:txBody>
      </p:sp>
      <p:sp>
        <p:nvSpPr>
          <p:cNvPr id="3" name="Content Placeholder 2">
            <a:extLst>
              <a:ext uri="{FF2B5EF4-FFF2-40B4-BE49-F238E27FC236}">
                <a16:creationId xmlns:a16="http://schemas.microsoft.com/office/drawing/2014/main" id="{6C402C62-984B-712E-9698-57EA4A7A1C5C}"/>
              </a:ext>
            </a:extLst>
          </p:cNvPr>
          <p:cNvSpPr>
            <a:spLocks noGrp="1"/>
          </p:cNvSpPr>
          <p:nvPr>
            <p:ph sz="half" idx="2"/>
          </p:nvPr>
        </p:nvSpPr>
        <p:spPr>
          <a:xfrm>
            <a:off x="2914022" y="1986747"/>
            <a:ext cx="8079924" cy="4434151"/>
          </a:xfrm>
        </p:spPr>
        <p:txBody>
          <a:bodyPr>
            <a:normAutofit/>
          </a:bodyPr>
          <a:lstStyle/>
          <a:p>
            <a:r>
              <a:rPr lang="en-US" sz="2400" dirty="0"/>
              <a:t>The explanation produced by LIME at a local point x is obtained by the following generic formula:</a:t>
            </a:r>
          </a:p>
          <a:p>
            <a:pPr marL="795528" lvl="2" indent="0">
              <a:buNone/>
            </a:pPr>
            <a:r>
              <a:rPr lang="en-US" sz="2800" dirty="0">
                <a:highlight>
                  <a:srgbClr val="E6F0FE"/>
                </a:highlight>
              </a:rPr>
              <a:t>ξ(x) = </a:t>
            </a:r>
            <a:r>
              <a:rPr lang="en-US" sz="2800" dirty="0" err="1">
                <a:highlight>
                  <a:srgbClr val="E6F0FE"/>
                </a:highlight>
              </a:rPr>
              <a:t>argmin</a:t>
            </a:r>
            <a:r>
              <a:rPr lang="en-US" sz="2800" dirty="0">
                <a:highlight>
                  <a:srgbClr val="E6F0FE"/>
                </a:highlight>
              </a:rPr>
              <a:t> L(</a:t>
            </a:r>
            <a:r>
              <a:rPr lang="en-US" sz="2800" dirty="0" err="1">
                <a:highlight>
                  <a:srgbClr val="E6F0FE"/>
                </a:highlight>
              </a:rPr>
              <a:t>f,g</a:t>
            </a:r>
            <a:r>
              <a:rPr lang="en-US" sz="2800" dirty="0">
                <a:highlight>
                  <a:srgbClr val="E6F0FE"/>
                </a:highlight>
              </a:rPr>
              <a:t>,πx) + Ω(g) </a:t>
            </a:r>
            <a:r>
              <a:rPr lang="en-US" sz="2800" dirty="0" err="1">
                <a:highlight>
                  <a:srgbClr val="E6F0FE"/>
                </a:highlight>
              </a:rPr>
              <a:t>g∈G</a:t>
            </a:r>
            <a:endParaRPr lang="en-US" sz="2800" dirty="0">
              <a:highlight>
                <a:srgbClr val="E6F0FE"/>
              </a:highlight>
            </a:endParaRPr>
          </a:p>
          <a:p>
            <a:r>
              <a:rPr lang="en-US" sz="2800" dirty="0"/>
              <a:t>f — is our real function (aka ground truth),</a:t>
            </a:r>
          </a:p>
          <a:p>
            <a:r>
              <a:rPr lang="en-US" sz="2800" dirty="0"/>
              <a:t>g — is a surrogate function we use to    			approximate f in the proximity of x </a:t>
            </a:r>
          </a:p>
          <a:p>
            <a:r>
              <a:rPr lang="el-GR" sz="2800" dirty="0"/>
              <a:t>π</a:t>
            </a:r>
            <a:r>
              <a:rPr lang="en-US" sz="2800" dirty="0"/>
              <a:t>x ----- defines the locality.</a:t>
            </a:r>
          </a:p>
          <a:p>
            <a:r>
              <a:rPr lang="en-US" sz="2800" dirty="0"/>
              <a:t> </a:t>
            </a:r>
            <a:r>
              <a:rPr lang="el-GR" sz="2800" dirty="0"/>
              <a:t>Ω(</a:t>
            </a:r>
            <a:r>
              <a:rPr lang="en-US" sz="2800" dirty="0"/>
              <a:t>g) ----- complexity </a:t>
            </a:r>
          </a:p>
          <a:p>
            <a:endParaRPr lang="en-IN" sz="2800" dirty="0"/>
          </a:p>
        </p:txBody>
      </p:sp>
      <p:sp>
        <p:nvSpPr>
          <p:cNvPr id="4" name="Slide Number Placeholder 3">
            <a:extLst>
              <a:ext uri="{FF2B5EF4-FFF2-40B4-BE49-F238E27FC236}">
                <a16:creationId xmlns:a16="http://schemas.microsoft.com/office/drawing/2014/main" id="{46986C74-DAD2-07CB-8376-97A5634486AD}"/>
              </a:ext>
            </a:extLst>
          </p:cNvPr>
          <p:cNvSpPr>
            <a:spLocks noGrp="1"/>
          </p:cNvSpPr>
          <p:nvPr>
            <p:ph type="sldNum" sz="quarter" idx="10"/>
          </p:nvPr>
        </p:nvSpPr>
        <p:spPr/>
        <p:txBody>
          <a:bodyPr/>
          <a:lstStyle/>
          <a:p>
            <a:fld id="{48F63A3B-78C7-47BE-AE5E-E10140E04643}" type="slidenum">
              <a:rPr lang="en-US" smtClean="0"/>
              <a:pPr/>
              <a:t>34</a:t>
            </a:fld>
            <a:endParaRPr lang="en-US" dirty="0"/>
          </a:p>
        </p:txBody>
      </p:sp>
      <p:pic>
        <p:nvPicPr>
          <p:cNvPr id="5" name="Picture 4">
            <a:extLst>
              <a:ext uri="{FF2B5EF4-FFF2-40B4-BE49-F238E27FC236}">
                <a16:creationId xmlns:a16="http://schemas.microsoft.com/office/drawing/2014/main" id="{BA8D939B-EB84-436E-24D0-929131AFB15A}"/>
              </a:ext>
            </a:extLst>
          </p:cNvPr>
          <p:cNvPicPr>
            <a:picLocks noChangeAspect="1"/>
          </p:cNvPicPr>
          <p:nvPr/>
        </p:nvPicPr>
        <p:blipFill>
          <a:blip r:embed="rId2"/>
          <a:stretch>
            <a:fillRect/>
          </a:stretch>
        </p:blipFill>
        <p:spPr>
          <a:xfrm>
            <a:off x="-210375" y="-159355"/>
            <a:ext cx="1500691" cy="1500691"/>
          </a:xfrm>
          <a:prstGeom prst="rect">
            <a:avLst/>
          </a:prstGeom>
        </p:spPr>
      </p:pic>
    </p:spTree>
    <p:extLst>
      <p:ext uri="{BB962C8B-B14F-4D97-AF65-F5344CB8AC3E}">
        <p14:creationId xmlns:p14="http://schemas.microsoft.com/office/powerpoint/2010/main" val="2220013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C440-37D3-FB1F-97E0-9E54DAA85ED5}"/>
              </a:ext>
            </a:extLst>
          </p:cNvPr>
          <p:cNvSpPr>
            <a:spLocks noGrp="1"/>
          </p:cNvSpPr>
          <p:nvPr>
            <p:ph type="ctrTitle"/>
          </p:nvPr>
        </p:nvSpPr>
        <p:spPr/>
        <p:txBody>
          <a:bodyPr/>
          <a:lstStyle/>
          <a:p>
            <a:r>
              <a:rPr lang="en-US" dirty="0"/>
              <a:t>results</a:t>
            </a:r>
            <a:endParaRPr lang="en-IN" dirty="0"/>
          </a:p>
        </p:txBody>
      </p:sp>
    </p:spTree>
    <p:extLst>
      <p:ext uri="{BB962C8B-B14F-4D97-AF65-F5344CB8AC3E}">
        <p14:creationId xmlns:p14="http://schemas.microsoft.com/office/powerpoint/2010/main" val="4205060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43BC84-DCCD-741F-5C00-81772BBBBDDB}"/>
              </a:ext>
            </a:extLst>
          </p:cNvPr>
          <p:cNvSpPr>
            <a:spLocks noGrp="1"/>
          </p:cNvSpPr>
          <p:nvPr>
            <p:ph type="sldNum" sz="quarter" idx="12"/>
          </p:nvPr>
        </p:nvSpPr>
        <p:spPr/>
        <p:txBody>
          <a:bodyPr/>
          <a:lstStyle/>
          <a:p>
            <a:fld id="{48F63A3B-78C7-47BE-AE5E-E10140E04643}" type="slidenum">
              <a:rPr lang="en-US" smtClean="0"/>
              <a:pPr/>
              <a:t>36</a:t>
            </a:fld>
            <a:endParaRPr lang="en-US" dirty="0"/>
          </a:p>
        </p:txBody>
      </p:sp>
      <p:pic>
        <p:nvPicPr>
          <p:cNvPr id="4" name="Picture 3">
            <a:extLst>
              <a:ext uri="{FF2B5EF4-FFF2-40B4-BE49-F238E27FC236}">
                <a16:creationId xmlns:a16="http://schemas.microsoft.com/office/drawing/2014/main" id="{E74DBAEA-2AC9-BD9E-2FD1-13E04E1E5423}"/>
              </a:ext>
            </a:extLst>
          </p:cNvPr>
          <p:cNvPicPr>
            <a:picLocks noChangeAspect="1"/>
          </p:cNvPicPr>
          <p:nvPr/>
        </p:nvPicPr>
        <p:blipFill>
          <a:blip r:embed="rId2"/>
          <a:stretch>
            <a:fillRect/>
          </a:stretch>
        </p:blipFill>
        <p:spPr>
          <a:xfrm>
            <a:off x="187700" y="1838166"/>
            <a:ext cx="11816599" cy="3775080"/>
          </a:xfrm>
          <a:prstGeom prst="rect">
            <a:avLst/>
          </a:prstGeom>
        </p:spPr>
      </p:pic>
      <p:sp>
        <p:nvSpPr>
          <p:cNvPr id="3" name="Title 1">
            <a:extLst>
              <a:ext uri="{FF2B5EF4-FFF2-40B4-BE49-F238E27FC236}">
                <a16:creationId xmlns:a16="http://schemas.microsoft.com/office/drawing/2014/main" id="{3AD7423E-FDF3-A320-E43C-A195E3A93965}"/>
              </a:ext>
            </a:extLst>
          </p:cNvPr>
          <p:cNvSpPr txBox="1">
            <a:spLocks/>
          </p:cNvSpPr>
          <p:nvPr/>
        </p:nvSpPr>
        <p:spPr>
          <a:xfrm>
            <a:off x="2113268" y="579450"/>
            <a:ext cx="7965461" cy="994164"/>
          </a:xfrm>
          <a:prstGeom prst="rect">
            <a:avLst/>
          </a:prstGeom>
        </p:spPr>
        <p:txBody>
          <a:bodyPr/>
          <a:lst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a:lstStyle>
          <a:p>
            <a:r>
              <a:rPr lang="en-US" dirty="0"/>
              <a:t>EVALUATION METRICS</a:t>
            </a:r>
            <a:endParaRPr lang="en-IN" dirty="0"/>
          </a:p>
        </p:txBody>
      </p:sp>
    </p:spTree>
    <p:extLst>
      <p:ext uri="{BB962C8B-B14F-4D97-AF65-F5344CB8AC3E}">
        <p14:creationId xmlns:p14="http://schemas.microsoft.com/office/powerpoint/2010/main" val="3316543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8862-8136-577F-5958-74ECC2E545F3}"/>
              </a:ext>
            </a:extLst>
          </p:cNvPr>
          <p:cNvSpPr>
            <a:spLocks noGrp="1"/>
          </p:cNvSpPr>
          <p:nvPr>
            <p:ph type="title"/>
          </p:nvPr>
        </p:nvSpPr>
        <p:spPr>
          <a:xfrm>
            <a:off x="3189259" y="431606"/>
            <a:ext cx="7965461" cy="994164"/>
          </a:xfrm>
        </p:spPr>
        <p:txBody>
          <a:bodyPr/>
          <a:lstStyle/>
          <a:p>
            <a:r>
              <a:rPr lang="en-US" dirty="0"/>
              <a:t>Comparing scores</a:t>
            </a:r>
            <a:endParaRPr lang="en-IN" dirty="0"/>
          </a:p>
        </p:txBody>
      </p:sp>
      <p:graphicFrame>
        <p:nvGraphicFramePr>
          <p:cNvPr id="5" name="Content Placeholder 4">
            <a:extLst>
              <a:ext uri="{FF2B5EF4-FFF2-40B4-BE49-F238E27FC236}">
                <a16:creationId xmlns:a16="http://schemas.microsoft.com/office/drawing/2014/main" id="{A2679A1E-7A55-CDB9-B212-708B93FF9DDC}"/>
              </a:ext>
            </a:extLst>
          </p:cNvPr>
          <p:cNvGraphicFramePr>
            <a:graphicFrameLocks noGrp="1"/>
          </p:cNvGraphicFramePr>
          <p:nvPr>
            <p:ph sz="half" idx="2"/>
            <p:extLst>
              <p:ext uri="{D42A27DB-BD31-4B8C-83A1-F6EECF244321}">
                <p14:modId xmlns:p14="http://schemas.microsoft.com/office/powerpoint/2010/main" val="325700026"/>
              </p:ext>
            </p:extLst>
          </p:nvPr>
        </p:nvGraphicFramePr>
        <p:xfrm>
          <a:off x="3185327" y="2080009"/>
          <a:ext cx="7857813" cy="4612194"/>
        </p:xfrm>
        <a:graphic>
          <a:graphicData uri="http://schemas.openxmlformats.org/drawingml/2006/table">
            <a:tbl>
              <a:tblPr firstRow="1" bandRow="1">
                <a:tableStyleId>{3B4B98B0-60AC-42C2-AFA5-B58CD77FA1E5}</a:tableStyleId>
              </a:tblPr>
              <a:tblGrid>
                <a:gridCol w="2114047">
                  <a:extLst>
                    <a:ext uri="{9D8B030D-6E8A-4147-A177-3AD203B41FA5}">
                      <a16:colId xmlns:a16="http://schemas.microsoft.com/office/drawing/2014/main" val="758616923"/>
                    </a:ext>
                  </a:extLst>
                </a:gridCol>
                <a:gridCol w="1583747">
                  <a:extLst>
                    <a:ext uri="{9D8B030D-6E8A-4147-A177-3AD203B41FA5}">
                      <a16:colId xmlns:a16="http://schemas.microsoft.com/office/drawing/2014/main" val="3014483782"/>
                    </a:ext>
                  </a:extLst>
                </a:gridCol>
                <a:gridCol w="1527349">
                  <a:extLst>
                    <a:ext uri="{9D8B030D-6E8A-4147-A177-3AD203B41FA5}">
                      <a16:colId xmlns:a16="http://schemas.microsoft.com/office/drawing/2014/main" val="2192682811"/>
                    </a:ext>
                  </a:extLst>
                </a:gridCol>
                <a:gridCol w="1195754">
                  <a:extLst>
                    <a:ext uri="{9D8B030D-6E8A-4147-A177-3AD203B41FA5}">
                      <a16:colId xmlns:a16="http://schemas.microsoft.com/office/drawing/2014/main" val="3223326887"/>
                    </a:ext>
                  </a:extLst>
                </a:gridCol>
                <a:gridCol w="1436916">
                  <a:extLst>
                    <a:ext uri="{9D8B030D-6E8A-4147-A177-3AD203B41FA5}">
                      <a16:colId xmlns:a16="http://schemas.microsoft.com/office/drawing/2014/main" val="2162067486"/>
                    </a:ext>
                  </a:extLst>
                </a:gridCol>
              </a:tblGrid>
              <a:tr h="768699">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ACCURACY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PRECISION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F1-SCORE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414641"/>
                  </a:ext>
                </a:extLst>
              </a:tr>
              <a:tr h="768699">
                <a:tc>
                  <a:txBody>
                    <a:bodyPr/>
                    <a:lstStyle/>
                    <a:p>
                      <a:r>
                        <a:rPr lang="en-US" b="1" dirty="0"/>
                        <a:t>CNN</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0.9303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0.9308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0.93039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0.9304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0205712"/>
                  </a:ext>
                </a:extLst>
              </a:tr>
              <a:tr h="768699">
                <a:tc>
                  <a:txBody>
                    <a:bodyPr/>
                    <a:lstStyle/>
                    <a:p>
                      <a:r>
                        <a:rPr lang="en-US" sz="2000" b="1" dirty="0"/>
                        <a:t>VGG16</a:t>
                      </a:r>
                      <a:endParaRPr lang="en-IN"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0.9851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0.9959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0.9756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0.9856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326291"/>
                  </a:ext>
                </a:extLst>
              </a:tr>
              <a:tr h="768699">
                <a:tc>
                  <a:txBody>
                    <a:bodyPr/>
                    <a:lstStyle/>
                    <a:p>
                      <a:r>
                        <a:rPr lang="en-US" sz="2000" b="1" dirty="0"/>
                        <a:t>VGG19</a:t>
                      </a:r>
                      <a:endParaRPr lang="en-IN"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0.9006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0.8730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0.9486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0.9092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8077718"/>
                  </a:ext>
                </a:extLst>
              </a:tr>
              <a:tr h="768699">
                <a:tc>
                  <a:txBody>
                    <a:bodyPr/>
                    <a:lstStyle/>
                    <a:p>
                      <a:r>
                        <a:rPr lang="en-US" sz="2000" b="1" dirty="0"/>
                        <a:t>INCEPTIONV3</a:t>
                      </a:r>
                      <a:endParaRPr lang="en-IN"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0.9588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0.9816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0.9391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0.9599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7986545"/>
                  </a:ext>
                </a:extLst>
              </a:tr>
              <a:tr h="768699">
                <a:tc>
                  <a:txBody>
                    <a:bodyPr/>
                    <a:lstStyle/>
                    <a:p>
                      <a:r>
                        <a:rPr lang="en-US" sz="2000" b="1" dirty="0"/>
                        <a:t>RESNET50</a:t>
                      </a:r>
                      <a:endParaRPr lang="en-IN"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0.9567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0.9657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0.9513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0.9584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202814"/>
                  </a:ext>
                </a:extLst>
              </a:tr>
            </a:tbl>
          </a:graphicData>
        </a:graphic>
      </p:graphicFrame>
      <p:sp>
        <p:nvSpPr>
          <p:cNvPr id="4" name="Slide Number Placeholder 3">
            <a:extLst>
              <a:ext uri="{FF2B5EF4-FFF2-40B4-BE49-F238E27FC236}">
                <a16:creationId xmlns:a16="http://schemas.microsoft.com/office/drawing/2014/main" id="{50E0F502-3127-8CA7-0235-511B513746C0}"/>
              </a:ext>
            </a:extLst>
          </p:cNvPr>
          <p:cNvSpPr>
            <a:spLocks noGrp="1"/>
          </p:cNvSpPr>
          <p:nvPr>
            <p:ph type="sldNum" sz="quarter" idx="10"/>
          </p:nvPr>
        </p:nvSpPr>
        <p:spPr/>
        <p:txBody>
          <a:bodyPr/>
          <a:lstStyle/>
          <a:p>
            <a:fld id="{48F63A3B-78C7-47BE-AE5E-E10140E04643}" type="slidenum">
              <a:rPr lang="en-US" smtClean="0"/>
              <a:pPr/>
              <a:t>37</a:t>
            </a:fld>
            <a:endParaRPr lang="en-US" dirty="0"/>
          </a:p>
        </p:txBody>
      </p:sp>
      <p:pic>
        <p:nvPicPr>
          <p:cNvPr id="3" name="Picture 2">
            <a:extLst>
              <a:ext uri="{FF2B5EF4-FFF2-40B4-BE49-F238E27FC236}">
                <a16:creationId xmlns:a16="http://schemas.microsoft.com/office/drawing/2014/main" id="{96709580-9FDD-8BFB-685D-BEB38266C188}"/>
              </a:ext>
            </a:extLst>
          </p:cNvPr>
          <p:cNvPicPr>
            <a:picLocks noChangeAspect="1"/>
          </p:cNvPicPr>
          <p:nvPr/>
        </p:nvPicPr>
        <p:blipFill>
          <a:blip r:embed="rId2"/>
          <a:stretch>
            <a:fillRect/>
          </a:stretch>
        </p:blipFill>
        <p:spPr>
          <a:xfrm>
            <a:off x="-250569" y="-159355"/>
            <a:ext cx="1500691" cy="1500691"/>
          </a:xfrm>
          <a:prstGeom prst="rect">
            <a:avLst/>
          </a:prstGeom>
        </p:spPr>
      </p:pic>
    </p:spTree>
    <p:extLst>
      <p:ext uri="{BB962C8B-B14F-4D97-AF65-F5344CB8AC3E}">
        <p14:creationId xmlns:p14="http://schemas.microsoft.com/office/powerpoint/2010/main" val="3649863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A3D5EB-F0C2-5C5B-590A-F7D5F5C87F48}"/>
              </a:ext>
            </a:extLst>
          </p:cNvPr>
          <p:cNvSpPr>
            <a:spLocks noGrp="1"/>
          </p:cNvSpPr>
          <p:nvPr>
            <p:ph type="sldNum" sz="quarter" idx="12"/>
          </p:nvPr>
        </p:nvSpPr>
        <p:spPr/>
        <p:txBody>
          <a:bodyPr/>
          <a:lstStyle/>
          <a:p>
            <a:fld id="{48F63A3B-78C7-47BE-AE5E-E10140E04643}" type="slidenum">
              <a:rPr lang="en-US" smtClean="0"/>
              <a:pPr/>
              <a:t>38</a:t>
            </a:fld>
            <a:endParaRPr lang="en-US" dirty="0"/>
          </a:p>
        </p:txBody>
      </p:sp>
      <p:pic>
        <p:nvPicPr>
          <p:cNvPr id="3" name="Picture 2">
            <a:extLst>
              <a:ext uri="{FF2B5EF4-FFF2-40B4-BE49-F238E27FC236}">
                <a16:creationId xmlns:a16="http://schemas.microsoft.com/office/drawing/2014/main" id="{6502B3AD-1DBD-28F5-17D7-0689FE34FFCB}"/>
              </a:ext>
            </a:extLst>
          </p:cNvPr>
          <p:cNvPicPr>
            <a:picLocks noChangeAspect="1"/>
          </p:cNvPicPr>
          <p:nvPr/>
        </p:nvPicPr>
        <p:blipFill>
          <a:blip r:embed="rId2"/>
          <a:stretch>
            <a:fillRect/>
          </a:stretch>
        </p:blipFill>
        <p:spPr>
          <a:xfrm>
            <a:off x="4883499" y="70340"/>
            <a:ext cx="6715264" cy="6789790"/>
          </a:xfrm>
          <a:prstGeom prst="rect">
            <a:avLst/>
          </a:prstGeom>
        </p:spPr>
      </p:pic>
      <p:sp>
        <p:nvSpPr>
          <p:cNvPr id="4" name="TextBox 3">
            <a:extLst>
              <a:ext uri="{FF2B5EF4-FFF2-40B4-BE49-F238E27FC236}">
                <a16:creationId xmlns:a16="http://schemas.microsoft.com/office/drawing/2014/main" id="{344EB422-4D66-4E99-9A12-3A1472BB5EB0}"/>
              </a:ext>
            </a:extLst>
          </p:cNvPr>
          <p:cNvSpPr txBox="1"/>
          <p:nvPr/>
        </p:nvSpPr>
        <p:spPr>
          <a:xfrm>
            <a:off x="502418" y="2502038"/>
            <a:ext cx="3928905" cy="1323439"/>
          </a:xfrm>
          <a:prstGeom prst="rect">
            <a:avLst/>
          </a:prstGeom>
          <a:noFill/>
        </p:spPr>
        <p:txBody>
          <a:bodyPr wrap="square" rtlCol="0">
            <a:spAutoFit/>
          </a:bodyPr>
          <a:lstStyle/>
          <a:p>
            <a:r>
              <a:rPr lang="en-US" sz="4000" b="1" dirty="0">
                <a:solidFill>
                  <a:schemeClr val="accent6"/>
                </a:solidFill>
              </a:rPr>
              <a:t>CONFUSION</a:t>
            </a:r>
            <a:r>
              <a:rPr lang="en-US" sz="2800" b="1" dirty="0">
                <a:solidFill>
                  <a:schemeClr val="accent6"/>
                </a:solidFill>
              </a:rPr>
              <a:t> </a:t>
            </a:r>
            <a:r>
              <a:rPr lang="en-US" sz="4000" b="1" dirty="0">
                <a:solidFill>
                  <a:schemeClr val="accent6"/>
                </a:solidFill>
              </a:rPr>
              <a:t>MATRIX</a:t>
            </a:r>
            <a:endParaRPr lang="en-IN" sz="2800" b="1" dirty="0">
              <a:solidFill>
                <a:schemeClr val="accent6"/>
              </a:solidFill>
            </a:endParaRPr>
          </a:p>
        </p:txBody>
      </p:sp>
    </p:spTree>
    <p:extLst>
      <p:ext uri="{BB962C8B-B14F-4D97-AF65-F5344CB8AC3E}">
        <p14:creationId xmlns:p14="http://schemas.microsoft.com/office/powerpoint/2010/main" val="3174794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3523-2933-33F9-000B-0C16CDF54532}"/>
              </a:ext>
            </a:extLst>
          </p:cNvPr>
          <p:cNvSpPr>
            <a:spLocks noGrp="1"/>
          </p:cNvSpPr>
          <p:nvPr>
            <p:ph type="title"/>
          </p:nvPr>
        </p:nvSpPr>
        <p:spPr>
          <a:xfrm>
            <a:off x="628323" y="259248"/>
            <a:ext cx="10671048" cy="1362057"/>
          </a:xfrm>
        </p:spPr>
        <p:txBody>
          <a:bodyPr/>
          <a:lstStyle/>
          <a:p>
            <a:r>
              <a:rPr lang="en-US" sz="2800" cap="none" dirty="0"/>
              <a:t>Plot Of Training And Validation Accuracy And Training And Validation Loss</a:t>
            </a:r>
            <a:endParaRPr lang="en-IN" sz="2800" cap="none" dirty="0"/>
          </a:p>
        </p:txBody>
      </p:sp>
      <p:sp>
        <p:nvSpPr>
          <p:cNvPr id="3" name="Slide Number Placeholder 2">
            <a:extLst>
              <a:ext uri="{FF2B5EF4-FFF2-40B4-BE49-F238E27FC236}">
                <a16:creationId xmlns:a16="http://schemas.microsoft.com/office/drawing/2014/main" id="{06CD4185-50CB-D7DB-8778-D445B44BB47E}"/>
              </a:ext>
            </a:extLst>
          </p:cNvPr>
          <p:cNvSpPr>
            <a:spLocks noGrp="1"/>
          </p:cNvSpPr>
          <p:nvPr>
            <p:ph type="sldNum" sz="quarter" idx="12"/>
          </p:nvPr>
        </p:nvSpPr>
        <p:spPr/>
        <p:txBody>
          <a:bodyPr/>
          <a:lstStyle/>
          <a:p>
            <a:fld id="{48F63A3B-78C7-47BE-AE5E-E10140E04643}" type="slidenum">
              <a:rPr lang="en-US" smtClean="0"/>
              <a:pPr/>
              <a:t>39</a:t>
            </a:fld>
            <a:endParaRPr lang="en-US" dirty="0"/>
          </a:p>
        </p:txBody>
      </p:sp>
      <p:pic>
        <p:nvPicPr>
          <p:cNvPr id="4" name="Picture 3">
            <a:extLst>
              <a:ext uri="{FF2B5EF4-FFF2-40B4-BE49-F238E27FC236}">
                <a16:creationId xmlns:a16="http://schemas.microsoft.com/office/drawing/2014/main" id="{EF0431D0-18FB-11BB-28C5-6B207241D983}"/>
              </a:ext>
            </a:extLst>
          </p:cNvPr>
          <p:cNvPicPr>
            <a:picLocks noChangeAspect="1"/>
          </p:cNvPicPr>
          <p:nvPr/>
        </p:nvPicPr>
        <p:blipFill>
          <a:blip r:embed="rId2"/>
          <a:stretch>
            <a:fillRect/>
          </a:stretch>
        </p:blipFill>
        <p:spPr>
          <a:xfrm>
            <a:off x="257908" y="1687332"/>
            <a:ext cx="11676184" cy="4911420"/>
          </a:xfrm>
          <a:prstGeom prst="rect">
            <a:avLst/>
          </a:prstGeom>
        </p:spPr>
      </p:pic>
    </p:spTree>
    <p:extLst>
      <p:ext uri="{BB962C8B-B14F-4D97-AF65-F5344CB8AC3E}">
        <p14:creationId xmlns:p14="http://schemas.microsoft.com/office/powerpoint/2010/main" val="253796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354E-944A-FA84-93EA-7884B1D40730}"/>
              </a:ext>
            </a:extLst>
          </p:cNvPr>
          <p:cNvSpPr>
            <a:spLocks noGrp="1"/>
          </p:cNvSpPr>
          <p:nvPr>
            <p:ph type="title"/>
          </p:nvPr>
        </p:nvSpPr>
        <p:spPr>
          <a:xfrm>
            <a:off x="3309840" y="124613"/>
            <a:ext cx="7965461" cy="994164"/>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C32E15F5-52A9-20D1-0B5D-4BA1C2D9C201}"/>
              </a:ext>
            </a:extLst>
          </p:cNvPr>
          <p:cNvSpPr>
            <a:spLocks noGrp="1"/>
          </p:cNvSpPr>
          <p:nvPr>
            <p:ph sz="half" idx="2"/>
          </p:nvPr>
        </p:nvSpPr>
        <p:spPr>
          <a:xfrm>
            <a:off x="3309840" y="1617785"/>
            <a:ext cx="8507022" cy="5115602"/>
          </a:xfrm>
        </p:spPr>
        <p:txBody>
          <a:bodyPr>
            <a:normAutofit/>
          </a:bodyPr>
          <a:lstStyle/>
          <a:p>
            <a:pPr>
              <a:buFont typeface="Wingdings" panose="05000000000000000000" pitchFamily="2" charset="2"/>
              <a:buChar char="Ø"/>
            </a:pPr>
            <a:r>
              <a:rPr lang="en-IN" sz="2400" kern="0" dirty="0">
                <a:effectLst/>
                <a:ea typeface="Times New Roman" panose="02020603050405020304" pitchFamily="18" charset="0"/>
              </a:rPr>
              <a:t>Agriculture is the backbone of many economies, playing a key part in ensuring food security. </a:t>
            </a:r>
          </a:p>
          <a:p>
            <a:pPr>
              <a:buFont typeface="Wingdings" panose="05000000000000000000" pitchFamily="2" charset="2"/>
              <a:buChar char="Ø"/>
            </a:pPr>
            <a:r>
              <a:rPr lang="en-IN" sz="2400" kern="0" dirty="0">
                <a:effectLst/>
                <a:ea typeface="Times New Roman" panose="02020603050405020304" pitchFamily="18" charset="0"/>
              </a:rPr>
              <a:t>Plant diseases pose serious risks to crop quality and production, resulting in large financial losses and food shortages</a:t>
            </a:r>
          </a:p>
          <a:p>
            <a:pPr>
              <a:buFont typeface="Wingdings" panose="05000000000000000000" pitchFamily="2" charset="2"/>
              <a:buChar char="Ø"/>
            </a:pPr>
            <a:r>
              <a:rPr lang="en-US" sz="2400" dirty="0"/>
              <a:t>The Plant Village Dataset  is restricted to controlled environments and close-up photos, which do not adapt well to real-world situations. </a:t>
            </a:r>
          </a:p>
          <a:p>
            <a:pPr>
              <a:buFont typeface="Wingdings" panose="05000000000000000000" pitchFamily="2" charset="2"/>
              <a:buChar char="Ø"/>
            </a:pPr>
            <a:r>
              <a:rPr lang="en-US" sz="2400" dirty="0"/>
              <a:t>Therefore there is a need to move beyond this controlled environment and work on real environment that is Field captured dataset which is captured using Drones(UAV Images).</a:t>
            </a:r>
            <a:endParaRPr lang="en-IN" sz="2400" dirty="0"/>
          </a:p>
        </p:txBody>
      </p:sp>
      <p:sp>
        <p:nvSpPr>
          <p:cNvPr id="4" name="Slide Number Placeholder 3">
            <a:extLst>
              <a:ext uri="{FF2B5EF4-FFF2-40B4-BE49-F238E27FC236}">
                <a16:creationId xmlns:a16="http://schemas.microsoft.com/office/drawing/2014/main" id="{2D9992D8-8652-77B5-2A4B-CE36E6A36A67}"/>
              </a:ext>
            </a:extLst>
          </p:cNvPr>
          <p:cNvSpPr>
            <a:spLocks noGrp="1"/>
          </p:cNvSpPr>
          <p:nvPr>
            <p:ph type="sldNum" sz="quarter" idx="10"/>
          </p:nvPr>
        </p:nvSpPr>
        <p:spPr/>
        <p:txBody>
          <a:bodyPr/>
          <a:lstStyle/>
          <a:p>
            <a:fld id="{48F63A3B-78C7-47BE-AE5E-E10140E04643}" type="slidenum">
              <a:rPr lang="en-US" smtClean="0"/>
              <a:pPr/>
              <a:t>4</a:t>
            </a:fld>
            <a:endParaRPr lang="en-US" dirty="0"/>
          </a:p>
        </p:txBody>
      </p:sp>
      <p:pic>
        <p:nvPicPr>
          <p:cNvPr id="6" name="Picture 5">
            <a:extLst>
              <a:ext uri="{FF2B5EF4-FFF2-40B4-BE49-F238E27FC236}">
                <a16:creationId xmlns:a16="http://schemas.microsoft.com/office/drawing/2014/main" id="{B205A555-C1CD-7A4B-8DAE-F3DDB7AE54E5}"/>
              </a:ext>
            </a:extLst>
          </p:cNvPr>
          <p:cNvPicPr>
            <a:picLocks noChangeAspect="1"/>
          </p:cNvPicPr>
          <p:nvPr/>
        </p:nvPicPr>
        <p:blipFill>
          <a:blip r:embed="rId2"/>
          <a:stretch>
            <a:fillRect/>
          </a:stretch>
        </p:blipFill>
        <p:spPr>
          <a:xfrm>
            <a:off x="-230472" y="-128651"/>
            <a:ext cx="1500691" cy="1500691"/>
          </a:xfrm>
          <a:prstGeom prst="rect">
            <a:avLst/>
          </a:prstGeom>
        </p:spPr>
      </p:pic>
    </p:spTree>
    <p:extLst>
      <p:ext uri="{BB962C8B-B14F-4D97-AF65-F5344CB8AC3E}">
        <p14:creationId xmlns:p14="http://schemas.microsoft.com/office/powerpoint/2010/main" val="3050761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591E73-8651-1240-98BA-35C3A394A7F5}"/>
              </a:ext>
            </a:extLst>
          </p:cNvPr>
          <p:cNvSpPr>
            <a:spLocks noGrp="1"/>
          </p:cNvSpPr>
          <p:nvPr>
            <p:ph type="sldNum" sz="quarter" idx="12"/>
          </p:nvPr>
        </p:nvSpPr>
        <p:spPr/>
        <p:txBody>
          <a:bodyPr/>
          <a:lstStyle/>
          <a:p>
            <a:fld id="{48F63A3B-78C7-47BE-AE5E-E10140E04643}" type="slidenum">
              <a:rPr lang="en-US" smtClean="0"/>
              <a:pPr/>
              <a:t>40</a:t>
            </a:fld>
            <a:endParaRPr lang="en-US" dirty="0"/>
          </a:p>
        </p:txBody>
      </p:sp>
      <p:pic>
        <p:nvPicPr>
          <p:cNvPr id="8" name="Picture 7">
            <a:extLst>
              <a:ext uri="{FF2B5EF4-FFF2-40B4-BE49-F238E27FC236}">
                <a16:creationId xmlns:a16="http://schemas.microsoft.com/office/drawing/2014/main" id="{7490C8F6-1243-0B63-B221-FC4A146C23F8}"/>
              </a:ext>
            </a:extLst>
          </p:cNvPr>
          <p:cNvPicPr>
            <a:picLocks noChangeAspect="1"/>
          </p:cNvPicPr>
          <p:nvPr/>
        </p:nvPicPr>
        <p:blipFill>
          <a:blip r:embed="rId2"/>
          <a:stretch>
            <a:fillRect/>
          </a:stretch>
        </p:blipFill>
        <p:spPr>
          <a:xfrm>
            <a:off x="548640" y="579450"/>
            <a:ext cx="5318107" cy="5884113"/>
          </a:xfrm>
          <a:prstGeom prst="rect">
            <a:avLst/>
          </a:prstGeom>
        </p:spPr>
      </p:pic>
      <p:pic>
        <p:nvPicPr>
          <p:cNvPr id="12" name="Picture 11">
            <a:extLst>
              <a:ext uri="{FF2B5EF4-FFF2-40B4-BE49-F238E27FC236}">
                <a16:creationId xmlns:a16="http://schemas.microsoft.com/office/drawing/2014/main" id="{F6BBFD9A-547A-86A7-4D8B-04A217A61994}"/>
              </a:ext>
            </a:extLst>
          </p:cNvPr>
          <p:cNvPicPr>
            <a:picLocks noChangeAspect="1"/>
          </p:cNvPicPr>
          <p:nvPr/>
        </p:nvPicPr>
        <p:blipFill>
          <a:blip r:embed="rId3"/>
          <a:stretch>
            <a:fillRect/>
          </a:stretch>
        </p:blipFill>
        <p:spPr>
          <a:xfrm>
            <a:off x="5866746" y="720927"/>
            <a:ext cx="5202765" cy="5679874"/>
          </a:xfrm>
          <a:prstGeom prst="rect">
            <a:avLst/>
          </a:prstGeom>
        </p:spPr>
      </p:pic>
    </p:spTree>
    <p:extLst>
      <p:ext uri="{BB962C8B-B14F-4D97-AF65-F5344CB8AC3E}">
        <p14:creationId xmlns:p14="http://schemas.microsoft.com/office/powerpoint/2010/main" val="92586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6E767-96C5-E68A-AE18-7CBBFF5FA1F0}"/>
              </a:ext>
            </a:extLst>
          </p:cNvPr>
          <p:cNvSpPr>
            <a:spLocks noGrp="1"/>
          </p:cNvSpPr>
          <p:nvPr>
            <p:ph type="title"/>
          </p:nvPr>
        </p:nvSpPr>
        <p:spPr>
          <a:xfrm>
            <a:off x="291402" y="517488"/>
            <a:ext cx="9636369" cy="834109"/>
          </a:xfrm>
        </p:spPr>
        <p:txBody>
          <a:bodyPr/>
          <a:lstStyle/>
          <a:p>
            <a:r>
              <a:rPr lang="en-US" dirty="0"/>
              <a:t>PRE-TRAINED MODEL EVALUATION</a:t>
            </a:r>
            <a:endParaRPr lang="en-IN" dirty="0"/>
          </a:p>
        </p:txBody>
      </p:sp>
      <p:sp>
        <p:nvSpPr>
          <p:cNvPr id="3" name="Content Placeholder 2">
            <a:extLst>
              <a:ext uri="{FF2B5EF4-FFF2-40B4-BE49-F238E27FC236}">
                <a16:creationId xmlns:a16="http://schemas.microsoft.com/office/drawing/2014/main" id="{689C55ED-5270-7F6B-FB0B-CA6D4E7F0D25}"/>
              </a:ext>
            </a:extLst>
          </p:cNvPr>
          <p:cNvSpPr>
            <a:spLocks noGrp="1"/>
          </p:cNvSpPr>
          <p:nvPr>
            <p:ph idx="13"/>
          </p:nvPr>
        </p:nvSpPr>
        <p:spPr>
          <a:xfrm>
            <a:off x="0" y="1833824"/>
            <a:ext cx="9133951" cy="5004079"/>
          </a:xfrm>
        </p:spPr>
        <p:txBody>
          <a:bodyPr>
            <a:normAutofit/>
          </a:bodyPr>
          <a:lstStyle/>
          <a:p>
            <a:pPr marL="337185" marR="66040" indent="-6350" algn="l">
              <a:lnSpc>
                <a:spcPct val="150000"/>
              </a:lnSpc>
              <a:spcAft>
                <a:spcPts val="600"/>
              </a:spcAft>
            </a:pPr>
            <a:r>
              <a:rPr lang="en-IN" sz="2000" kern="100" dirty="0">
                <a:effectLst/>
                <a:latin typeface="Arial" panose="020B0604020202020204" pitchFamily="34" charset="0"/>
                <a:ea typeface="Times New Roman" panose="02020603050405020304" pitchFamily="18" charset="0"/>
              </a:rPr>
              <a:t>The reported accuracies for the various pretrained models are as follows:</a:t>
            </a:r>
            <a:endParaRPr lang="en-IN" sz="2000" kern="100" dirty="0">
              <a:effectLst/>
              <a:latin typeface="Times New Roman" panose="02020603050405020304" pitchFamily="18" charset="0"/>
              <a:ea typeface="Times New Roman" panose="02020603050405020304" pitchFamily="18" charset="0"/>
            </a:endParaRPr>
          </a:p>
          <a:p>
            <a:pPr marL="342900" marR="66040" lvl="0" indent="-342900" algn="l">
              <a:lnSpc>
                <a:spcPct val="150000"/>
              </a:lnSpc>
              <a:spcAft>
                <a:spcPts val="600"/>
              </a:spcAft>
              <a:buSzPts val="1000"/>
              <a:buFont typeface="Symbol" panose="05050102010706020507" pitchFamily="18" charset="2"/>
              <a:buChar char=""/>
              <a:tabLst>
                <a:tab pos="457200" algn="l"/>
              </a:tabLst>
            </a:pPr>
            <a:r>
              <a:rPr lang="en-IN" sz="2000" b="1" kern="100" dirty="0">
                <a:effectLst/>
                <a:latin typeface="Arial" panose="020B0604020202020204" pitchFamily="34" charset="0"/>
                <a:ea typeface="Times New Roman" panose="02020603050405020304" pitchFamily="18" charset="0"/>
              </a:rPr>
              <a:t>VGG16</a:t>
            </a:r>
            <a:r>
              <a:rPr lang="en-IN" sz="2000" kern="100" dirty="0">
                <a:effectLst/>
                <a:latin typeface="Arial" panose="020B0604020202020204" pitchFamily="34" charset="0"/>
                <a:ea typeface="Times New Roman" panose="02020603050405020304" pitchFamily="18" charset="0"/>
              </a:rPr>
              <a:t>: 0.9846</a:t>
            </a:r>
            <a:endParaRPr lang="en-IN" sz="2000" kern="100" dirty="0">
              <a:effectLst/>
              <a:latin typeface="Times New Roman" panose="02020603050405020304" pitchFamily="18" charset="0"/>
              <a:ea typeface="Times New Roman" panose="02020603050405020304" pitchFamily="18" charset="0"/>
            </a:endParaRPr>
          </a:p>
          <a:p>
            <a:pPr marL="342900" marR="66040" lvl="0" indent="-342900" algn="l">
              <a:lnSpc>
                <a:spcPct val="150000"/>
              </a:lnSpc>
              <a:spcAft>
                <a:spcPts val="600"/>
              </a:spcAft>
              <a:buSzPts val="1000"/>
              <a:buFont typeface="Symbol" panose="05050102010706020507" pitchFamily="18" charset="2"/>
              <a:buChar char=""/>
              <a:tabLst>
                <a:tab pos="457200" algn="l"/>
              </a:tabLst>
            </a:pPr>
            <a:r>
              <a:rPr lang="en-IN" sz="2000" b="1" kern="100" dirty="0">
                <a:effectLst/>
                <a:latin typeface="Arial" panose="020B0604020202020204" pitchFamily="34" charset="0"/>
                <a:ea typeface="Times New Roman" panose="02020603050405020304" pitchFamily="18" charset="0"/>
              </a:rPr>
              <a:t>VGG19</a:t>
            </a:r>
            <a:r>
              <a:rPr lang="en-IN" sz="2000" kern="100" dirty="0">
                <a:effectLst/>
                <a:latin typeface="Arial" panose="020B0604020202020204" pitchFamily="34" charset="0"/>
                <a:ea typeface="Times New Roman" panose="02020603050405020304" pitchFamily="18" charset="0"/>
              </a:rPr>
              <a:t>: 0.9040</a:t>
            </a:r>
            <a:endParaRPr lang="en-IN" sz="2000" kern="100" dirty="0">
              <a:effectLst/>
              <a:latin typeface="Times New Roman" panose="02020603050405020304" pitchFamily="18" charset="0"/>
              <a:ea typeface="Times New Roman" panose="02020603050405020304" pitchFamily="18" charset="0"/>
            </a:endParaRPr>
          </a:p>
          <a:p>
            <a:pPr marL="342900" marR="66040" lvl="0" indent="-342900" algn="l">
              <a:lnSpc>
                <a:spcPct val="150000"/>
              </a:lnSpc>
              <a:spcAft>
                <a:spcPts val="600"/>
              </a:spcAft>
              <a:buSzPts val="1000"/>
              <a:buFont typeface="Symbol" panose="05050102010706020507" pitchFamily="18" charset="2"/>
              <a:buChar char=""/>
              <a:tabLst>
                <a:tab pos="457200" algn="l"/>
              </a:tabLst>
            </a:pPr>
            <a:r>
              <a:rPr lang="en-IN" sz="2000" b="1" kern="100" dirty="0">
                <a:effectLst/>
                <a:latin typeface="Arial" panose="020B0604020202020204" pitchFamily="34" charset="0"/>
                <a:ea typeface="Times New Roman" panose="02020603050405020304" pitchFamily="18" charset="0"/>
              </a:rPr>
              <a:t>InceptionV3</a:t>
            </a:r>
            <a:r>
              <a:rPr lang="en-IN" sz="2000" kern="100" dirty="0">
                <a:effectLst/>
                <a:latin typeface="Arial" panose="020B0604020202020204" pitchFamily="34" charset="0"/>
                <a:ea typeface="Times New Roman" panose="02020603050405020304" pitchFamily="18" charset="0"/>
              </a:rPr>
              <a:t>: 0.9588</a:t>
            </a:r>
            <a:endParaRPr lang="en-IN" sz="2000" kern="100" dirty="0">
              <a:effectLst/>
              <a:latin typeface="Times New Roman" panose="02020603050405020304" pitchFamily="18" charset="0"/>
              <a:ea typeface="Times New Roman" panose="02020603050405020304" pitchFamily="18" charset="0"/>
            </a:endParaRPr>
          </a:p>
          <a:p>
            <a:pPr marL="342900" marR="66040" lvl="0" indent="-342900" algn="l">
              <a:lnSpc>
                <a:spcPct val="150000"/>
              </a:lnSpc>
              <a:spcAft>
                <a:spcPts val="600"/>
              </a:spcAft>
              <a:buSzPts val="1000"/>
              <a:buFont typeface="Symbol" panose="05050102010706020507" pitchFamily="18" charset="2"/>
              <a:buChar char=""/>
              <a:tabLst>
                <a:tab pos="457200" algn="l"/>
              </a:tabLst>
            </a:pPr>
            <a:r>
              <a:rPr lang="en-IN" sz="2000" b="1" kern="100" dirty="0">
                <a:effectLst/>
                <a:latin typeface="Arial" panose="020B0604020202020204" pitchFamily="34" charset="0"/>
                <a:ea typeface="Times New Roman" panose="02020603050405020304" pitchFamily="18" charset="0"/>
              </a:rPr>
              <a:t>ResNet50</a:t>
            </a:r>
            <a:r>
              <a:rPr lang="en-IN" sz="2000" kern="100" dirty="0">
                <a:effectLst/>
                <a:latin typeface="Arial" panose="020B0604020202020204" pitchFamily="34" charset="0"/>
                <a:ea typeface="Times New Roman" panose="02020603050405020304" pitchFamily="18" charset="0"/>
              </a:rPr>
              <a:t>: 0.9901</a:t>
            </a:r>
            <a:endParaRPr lang="en-IN" sz="2000" kern="100" dirty="0">
              <a:effectLst/>
              <a:latin typeface="Times New Roman" panose="02020603050405020304" pitchFamily="18" charset="0"/>
              <a:ea typeface="Times New Roman" panose="02020603050405020304" pitchFamily="18" charset="0"/>
            </a:endParaRPr>
          </a:p>
          <a:p>
            <a:pPr marL="337185" marR="66040" indent="-6350" algn="l">
              <a:lnSpc>
                <a:spcPct val="150000"/>
              </a:lnSpc>
              <a:spcAft>
                <a:spcPts val="600"/>
              </a:spcAft>
            </a:pPr>
            <a:r>
              <a:rPr lang="en-IN" sz="2000" kern="100" dirty="0">
                <a:effectLst/>
                <a:latin typeface="Arial" panose="020B0604020202020204" pitchFamily="34" charset="0"/>
                <a:ea typeface="Times New Roman" panose="02020603050405020304" pitchFamily="18" charset="0"/>
              </a:rPr>
              <a:t>These accuracies indicate the percentage of correctly classified images by each model. The Resnet50 model achieved the highest accuracy.</a:t>
            </a:r>
            <a:endParaRPr lang="en-IN" sz="2000" kern="100" dirty="0">
              <a:effectLst/>
              <a:latin typeface="Times New Roman" panose="02020603050405020304" pitchFamily="18" charset="0"/>
              <a:ea typeface="Times New Roman" panose="02020603050405020304" pitchFamily="18" charset="0"/>
            </a:endParaRPr>
          </a:p>
          <a:p>
            <a:endParaRPr lang="en-IN" sz="2800" dirty="0"/>
          </a:p>
        </p:txBody>
      </p:sp>
      <p:sp>
        <p:nvSpPr>
          <p:cNvPr id="4" name="Picture Placeholder 3">
            <a:extLst>
              <a:ext uri="{FF2B5EF4-FFF2-40B4-BE49-F238E27FC236}">
                <a16:creationId xmlns:a16="http://schemas.microsoft.com/office/drawing/2014/main" id="{DB5186BF-80AF-3A5C-609B-0C4F6334D059}"/>
              </a:ext>
            </a:extLst>
          </p:cNvPr>
          <p:cNvSpPr>
            <a:spLocks noGrp="1"/>
          </p:cNvSpPr>
          <p:nvPr>
            <p:ph type="pic" sz="quarter" idx="14"/>
          </p:nvPr>
        </p:nvSpPr>
        <p:spPr/>
      </p:sp>
      <p:sp>
        <p:nvSpPr>
          <p:cNvPr id="5" name="Slide Number Placeholder 4">
            <a:extLst>
              <a:ext uri="{FF2B5EF4-FFF2-40B4-BE49-F238E27FC236}">
                <a16:creationId xmlns:a16="http://schemas.microsoft.com/office/drawing/2014/main" id="{6B4646E8-1044-6AA1-B05B-6B0C98372139}"/>
              </a:ext>
            </a:extLst>
          </p:cNvPr>
          <p:cNvSpPr>
            <a:spLocks noGrp="1"/>
          </p:cNvSpPr>
          <p:nvPr>
            <p:ph type="sldNum" sz="quarter" idx="10"/>
          </p:nvPr>
        </p:nvSpPr>
        <p:spPr/>
        <p:txBody>
          <a:bodyPr/>
          <a:lstStyle/>
          <a:p>
            <a:fld id="{48F63A3B-78C7-47BE-AE5E-E10140E04643}" type="slidenum">
              <a:rPr lang="en-US" smtClean="0"/>
              <a:pPr/>
              <a:t>41</a:t>
            </a:fld>
            <a:endParaRPr lang="en-US" dirty="0"/>
          </a:p>
        </p:txBody>
      </p:sp>
      <p:pic>
        <p:nvPicPr>
          <p:cNvPr id="6" name="Picture 5">
            <a:extLst>
              <a:ext uri="{FF2B5EF4-FFF2-40B4-BE49-F238E27FC236}">
                <a16:creationId xmlns:a16="http://schemas.microsoft.com/office/drawing/2014/main" id="{BD73C76F-7150-BF57-3BA3-5EF7A695ECFB}"/>
              </a:ext>
            </a:extLst>
          </p:cNvPr>
          <p:cNvPicPr>
            <a:picLocks noChangeAspect="1"/>
          </p:cNvPicPr>
          <p:nvPr/>
        </p:nvPicPr>
        <p:blipFill>
          <a:blip r:embed="rId2"/>
          <a:stretch>
            <a:fillRect/>
          </a:stretch>
        </p:blipFill>
        <p:spPr>
          <a:xfrm>
            <a:off x="10821296" y="5357309"/>
            <a:ext cx="1500691" cy="1500691"/>
          </a:xfrm>
          <a:prstGeom prst="rect">
            <a:avLst/>
          </a:prstGeom>
        </p:spPr>
      </p:pic>
    </p:spTree>
    <p:extLst>
      <p:ext uri="{BB962C8B-B14F-4D97-AF65-F5344CB8AC3E}">
        <p14:creationId xmlns:p14="http://schemas.microsoft.com/office/powerpoint/2010/main" val="460744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4E0D-A90E-75D5-21C9-EAEE8A2AA347}"/>
              </a:ext>
            </a:extLst>
          </p:cNvPr>
          <p:cNvSpPr>
            <a:spLocks noGrp="1"/>
          </p:cNvSpPr>
          <p:nvPr>
            <p:ph type="title"/>
          </p:nvPr>
        </p:nvSpPr>
        <p:spPr>
          <a:xfrm>
            <a:off x="754979" y="0"/>
            <a:ext cx="10671048" cy="1209322"/>
          </a:xfrm>
        </p:spPr>
        <p:txBody>
          <a:bodyPr/>
          <a:lstStyle/>
          <a:p>
            <a:r>
              <a:rPr lang="en-IN" sz="2800" b="1" dirty="0">
                <a:effectLst/>
                <a:latin typeface="Arial" panose="020B0604020202020204" pitchFamily="34" charset="0"/>
                <a:ea typeface="Times New Roman" panose="02020603050405020304" pitchFamily="18" charset="0"/>
              </a:rPr>
              <a:t>Comparing Accuracies of Pre-trained models</a:t>
            </a:r>
            <a:endParaRPr lang="en-IN" sz="4800" dirty="0"/>
          </a:p>
        </p:txBody>
      </p:sp>
      <p:sp>
        <p:nvSpPr>
          <p:cNvPr id="3" name="Slide Number Placeholder 2">
            <a:extLst>
              <a:ext uri="{FF2B5EF4-FFF2-40B4-BE49-F238E27FC236}">
                <a16:creationId xmlns:a16="http://schemas.microsoft.com/office/drawing/2014/main" id="{C2FF6B18-B42D-0534-6DAA-DDF639AF360F}"/>
              </a:ext>
            </a:extLst>
          </p:cNvPr>
          <p:cNvSpPr>
            <a:spLocks noGrp="1"/>
          </p:cNvSpPr>
          <p:nvPr>
            <p:ph type="sldNum" sz="quarter" idx="12"/>
          </p:nvPr>
        </p:nvSpPr>
        <p:spPr/>
        <p:txBody>
          <a:bodyPr/>
          <a:lstStyle/>
          <a:p>
            <a:fld id="{48F63A3B-78C7-47BE-AE5E-E10140E04643}" type="slidenum">
              <a:rPr lang="en-US" smtClean="0"/>
              <a:pPr/>
              <a:t>42</a:t>
            </a:fld>
            <a:endParaRPr lang="en-US" dirty="0"/>
          </a:p>
        </p:txBody>
      </p:sp>
      <p:pic>
        <p:nvPicPr>
          <p:cNvPr id="4" name="Picture 3">
            <a:extLst>
              <a:ext uri="{FF2B5EF4-FFF2-40B4-BE49-F238E27FC236}">
                <a16:creationId xmlns:a16="http://schemas.microsoft.com/office/drawing/2014/main" id="{8C7F11B1-96AA-04A9-70C3-DC9800BE9747}"/>
              </a:ext>
            </a:extLst>
          </p:cNvPr>
          <p:cNvPicPr>
            <a:picLocks noChangeAspect="1"/>
          </p:cNvPicPr>
          <p:nvPr/>
        </p:nvPicPr>
        <p:blipFill>
          <a:blip r:embed="rId2"/>
          <a:stretch>
            <a:fillRect/>
          </a:stretch>
        </p:blipFill>
        <p:spPr>
          <a:xfrm>
            <a:off x="1396721" y="1184083"/>
            <a:ext cx="8920218" cy="5673917"/>
          </a:xfrm>
          <a:prstGeom prst="rect">
            <a:avLst/>
          </a:prstGeom>
        </p:spPr>
      </p:pic>
    </p:spTree>
    <p:extLst>
      <p:ext uri="{BB962C8B-B14F-4D97-AF65-F5344CB8AC3E}">
        <p14:creationId xmlns:p14="http://schemas.microsoft.com/office/powerpoint/2010/main" val="2397869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99645-4871-5A08-5C5F-6520A00D6671}"/>
              </a:ext>
            </a:extLst>
          </p:cNvPr>
          <p:cNvSpPr>
            <a:spLocks noGrp="1"/>
          </p:cNvSpPr>
          <p:nvPr>
            <p:ph type="title"/>
          </p:nvPr>
        </p:nvSpPr>
        <p:spPr/>
        <p:txBody>
          <a:bodyPr/>
          <a:lstStyle/>
          <a:p>
            <a:r>
              <a:rPr lang="en-IN" sz="3200" dirty="0"/>
              <a:t>Model Predictability using LIME on Alternaria Image</a:t>
            </a:r>
          </a:p>
        </p:txBody>
      </p:sp>
      <p:sp>
        <p:nvSpPr>
          <p:cNvPr id="3" name="Slide Number Placeholder 2">
            <a:extLst>
              <a:ext uri="{FF2B5EF4-FFF2-40B4-BE49-F238E27FC236}">
                <a16:creationId xmlns:a16="http://schemas.microsoft.com/office/drawing/2014/main" id="{A3A13545-F71E-D084-2BE0-15B42762D822}"/>
              </a:ext>
            </a:extLst>
          </p:cNvPr>
          <p:cNvSpPr>
            <a:spLocks noGrp="1"/>
          </p:cNvSpPr>
          <p:nvPr>
            <p:ph type="sldNum" sz="quarter" idx="12"/>
          </p:nvPr>
        </p:nvSpPr>
        <p:spPr/>
        <p:txBody>
          <a:bodyPr/>
          <a:lstStyle/>
          <a:p>
            <a:fld id="{48F63A3B-78C7-47BE-AE5E-E10140E04643}" type="slidenum">
              <a:rPr lang="en-US" smtClean="0"/>
              <a:pPr/>
              <a:t>43</a:t>
            </a:fld>
            <a:endParaRPr lang="en-US" dirty="0"/>
          </a:p>
        </p:txBody>
      </p:sp>
      <p:pic>
        <p:nvPicPr>
          <p:cNvPr id="4" name="Picture 3">
            <a:extLst>
              <a:ext uri="{FF2B5EF4-FFF2-40B4-BE49-F238E27FC236}">
                <a16:creationId xmlns:a16="http://schemas.microsoft.com/office/drawing/2014/main" id="{EBF52BCC-D09B-DA56-8F78-BF52CF008A76}"/>
              </a:ext>
            </a:extLst>
          </p:cNvPr>
          <p:cNvPicPr>
            <a:picLocks noChangeAspect="1"/>
          </p:cNvPicPr>
          <p:nvPr/>
        </p:nvPicPr>
        <p:blipFill>
          <a:blip r:embed="rId2"/>
          <a:stretch>
            <a:fillRect/>
          </a:stretch>
        </p:blipFill>
        <p:spPr>
          <a:xfrm>
            <a:off x="1143449" y="2354507"/>
            <a:ext cx="9120884" cy="4228261"/>
          </a:xfrm>
          <a:prstGeom prst="rect">
            <a:avLst/>
          </a:prstGeom>
        </p:spPr>
      </p:pic>
    </p:spTree>
    <p:extLst>
      <p:ext uri="{BB962C8B-B14F-4D97-AF65-F5344CB8AC3E}">
        <p14:creationId xmlns:p14="http://schemas.microsoft.com/office/powerpoint/2010/main" val="3376921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5868-0D5E-EC3C-9A97-C3A09E9327D4}"/>
              </a:ext>
            </a:extLst>
          </p:cNvPr>
          <p:cNvSpPr>
            <a:spLocks noGrp="1"/>
          </p:cNvSpPr>
          <p:nvPr>
            <p:ph type="title"/>
          </p:nvPr>
        </p:nvSpPr>
        <p:spPr>
          <a:xfrm>
            <a:off x="3108873" y="195861"/>
            <a:ext cx="7965461" cy="994164"/>
          </a:xfrm>
        </p:spPr>
        <p:txBody>
          <a:bodyPr/>
          <a:lstStyle/>
          <a:p>
            <a:r>
              <a:rPr lang="en-US" dirty="0"/>
              <a:t>USER INTERFACE DESIGN</a:t>
            </a:r>
            <a:endParaRPr lang="en-IN" dirty="0"/>
          </a:p>
        </p:txBody>
      </p:sp>
      <p:sp>
        <p:nvSpPr>
          <p:cNvPr id="3" name="Content Placeholder 2">
            <a:extLst>
              <a:ext uri="{FF2B5EF4-FFF2-40B4-BE49-F238E27FC236}">
                <a16:creationId xmlns:a16="http://schemas.microsoft.com/office/drawing/2014/main" id="{556879B0-DD27-3286-8367-B81FE99ACBFC}"/>
              </a:ext>
            </a:extLst>
          </p:cNvPr>
          <p:cNvSpPr>
            <a:spLocks noGrp="1"/>
          </p:cNvSpPr>
          <p:nvPr>
            <p:ph sz="half" idx="2"/>
          </p:nvPr>
        </p:nvSpPr>
        <p:spPr>
          <a:xfrm>
            <a:off x="3326003" y="2064735"/>
            <a:ext cx="8651631" cy="4943871"/>
          </a:xfrm>
        </p:spPr>
        <p:txBody>
          <a:bodyPr>
            <a:normAutofit/>
          </a:bodyPr>
          <a:lstStyle/>
          <a:p>
            <a:pPr>
              <a:buFont typeface="Wingdings" panose="05000000000000000000" pitchFamily="2" charset="2"/>
              <a:buChar char="Ø"/>
            </a:pPr>
            <a:r>
              <a:rPr lang="en-IN" sz="2800" kern="100" dirty="0">
                <a:effectLst/>
                <a:latin typeface="Arial" panose="020B0604020202020204" pitchFamily="34" charset="0"/>
                <a:ea typeface="Times New Roman" panose="02020603050405020304" pitchFamily="18" charset="0"/>
              </a:rPr>
              <a:t>It is designed using </a:t>
            </a:r>
            <a:r>
              <a:rPr lang="en-IN" sz="2800" kern="100" dirty="0">
                <a:effectLst/>
                <a:highlight>
                  <a:srgbClr val="F5CDCE"/>
                </a:highlight>
                <a:latin typeface="Arial" panose="020B0604020202020204" pitchFamily="34" charset="0"/>
                <a:ea typeface="Times New Roman" panose="02020603050405020304" pitchFamily="18" charset="0"/>
              </a:rPr>
              <a:t>HTML, CSS, </a:t>
            </a:r>
            <a:r>
              <a:rPr lang="en-IN" sz="2800" kern="100" dirty="0" err="1">
                <a:effectLst/>
                <a:highlight>
                  <a:srgbClr val="F5CDCE"/>
                </a:highlight>
                <a:latin typeface="Arial" panose="020B0604020202020204" pitchFamily="34" charset="0"/>
                <a:ea typeface="Times New Roman" panose="02020603050405020304" pitchFamily="18" charset="0"/>
              </a:rPr>
              <a:t>Streamlit</a:t>
            </a:r>
            <a:r>
              <a:rPr lang="en-IN" sz="2800" kern="100" dirty="0">
                <a:effectLst/>
                <a:highlight>
                  <a:srgbClr val="F5CDCE"/>
                </a:highlight>
                <a:latin typeface="Arial" panose="020B0604020202020204" pitchFamily="34" charset="0"/>
                <a:ea typeface="Times New Roman" panose="02020603050405020304" pitchFamily="18" charset="0"/>
              </a:rPr>
              <a:t>, and Python</a:t>
            </a:r>
          </a:p>
          <a:p>
            <a:pPr>
              <a:buFont typeface="Wingdings" panose="05000000000000000000" pitchFamily="2" charset="2"/>
              <a:buChar char="Ø"/>
            </a:pPr>
            <a:r>
              <a:rPr lang="en-IN" sz="2800" kern="100" dirty="0">
                <a:effectLst/>
                <a:latin typeface="Arial" panose="020B0604020202020204" pitchFamily="34" charset="0"/>
                <a:ea typeface="Times New Roman" panose="02020603050405020304" pitchFamily="18" charset="0"/>
              </a:rPr>
              <a:t> After uploading image, the interface itself will process it through the deep learning model and give a prediction</a:t>
            </a:r>
          </a:p>
          <a:p>
            <a:pPr>
              <a:buFont typeface="Wingdings" panose="05000000000000000000" pitchFamily="2" charset="2"/>
              <a:buChar char="Ø"/>
            </a:pPr>
            <a:r>
              <a:rPr lang="en-IN" sz="2800" kern="100" dirty="0">
                <a:latin typeface="Arial" panose="020B0604020202020204" pitchFamily="34" charset="0"/>
                <a:ea typeface="Times New Roman" panose="02020603050405020304" pitchFamily="18" charset="0"/>
              </a:rPr>
              <a:t>T</a:t>
            </a:r>
            <a:r>
              <a:rPr lang="en-IN" sz="2800" kern="100" dirty="0">
                <a:effectLst/>
                <a:latin typeface="Arial" panose="020B0604020202020204" pitchFamily="34" charset="0"/>
                <a:ea typeface="Times New Roman" panose="02020603050405020304" pitchFamily="18" charset="0"/>
              </a:rPr>
              <a:t>he UI uses Explainable AI techniques through LIME and visually elaborates on the model's decision-making process. </a:t>
            </a:r>
            <a:endParaRPr lang="en-IN" sz="2800" dirty="0"/>
          </a:p>
        </p:txBody>
      </p:sp>
      <p:sp>
        <p:nvSpPr>
          <p:cNvPr id="4" name="Slide Number Placeholder 3">
            <a:extLst>
              <a:ext uri="{FF2B5EF4-FFF2-40B4-BE49-F238E27FC236}">
                <a16:creationId xmlns:a16="http://schemas.microsoft.com/office/drawing/2014/main" id="{7600EAF4-9AF6-D75C-2021-CC50B5967C98}"/>
              </a:ext>
            </a:extLst>
          </p:cNvPr>
          <p:cNvSpPr>
            <a:spLocks noGrp="1"/>
          </p:cNvSpPr>
          <p:nvPr>
            <p:ph type="sldNum" sz="quarter" idx="10"/>
          </p:nvPr>
        </p:nvSpPr>
        <p:spPr/>
        <p:txBody>
          <a:bodyPr/>
          <a:lstStyle/>
          <a:p>
            <a:fld id="{48F63A3B-78C7-47BE-AE5E-E10140E04643}" type="slidenum">
              <a:rPr lang="en-US" smtClean="0"/>
              <a:pPr/>
              <a:t>44</a:t>
            </a:fld>
            <a:endParaRPr lang="en-US" dirty="0"/>
          </a:p>
        </p:txBody>
      </p:sp>
      <p:pic>
        <p:nvPicPr>
          <p:cNvPr id="5" name="Picture 4">
            <a:extLst>
              <a:ext uri="{FF2B5EF4-FFF2-40B4-BE49-F238E27FC236}">
                <a16:creationId xmlns:a16="http://schemas.microsoft.com/office/drawing/2014/main" id="{D2D1E676-18B2-B4DC-A9FA-7EAA4E7B2FAC}"/>
              </a:ext>
            </a:extLst>
          </p:cNvPr>
          <p:cNvPicPr>
            <a:picLocks noChangeAspect="1"/>
          </p:cNvPicPr>
          <p:nvPr/>
        </p:nvPicPr>
        <p:blipFill>
          <a:blip r:embed="rId2"/>
          <a:stretch>
            <a:fillRect/>
          </a:stretch>
        </p:blipFill>
        <p:spPr>
          <a:xfrm>
            <a:off x="-240520" y="-159355"/>
            <a:ext cx="1500691" cy="1500691"/>
          </a:xfrm>
          <a:prstGeom prst="rect">
            <a:avLst/>
          </a:prstGeom>
        </p:spPr>
      </p:pic>
    </p:spTree>
    <p:extLst>
      <p:ext uri="{BB962C8B-B14F-4D97-AF65-F5344CB8AC3E}">
        <p14:creationId xmlns:p14="http://schemas.microsoft.com/office/powerpoint/2010/main" val="2323368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94BFF-8132-451B-785C-5AF3FE5151F7}"/>
              </a:ext>
            </a:extLst>
          </p:cNvPr>
          <p:cNvSpPr>
            <a:spLocks noGrp="1"/>
          </p:cNvSpPr>
          <p:nvPr>
            <p:ph type="sldNum" sz="quarter" idx="12"/>
          </p:nvPr>
        </p:nvSpPr>
        <p:spPr/>
        <p:txBody>
          <a:bodyPr/>
          <a:lstStyle/>
          <a:p>
            <a:fld id="{48F63A3B-78C7-47BE-AE5E-E10140E04643}" type="slidenum">
              <a:rPr lang="en-US" smtClean="0"/>
              <a:pPr/>
              <a:t>45</a:t>
            </a:fld>
            <a:endParaRPr lang="en-US" dirty="0"/>
          </a:p>
        </p:txBody>
      </p:sp>
      <p:pic>
        <p:nvPicPr>
          <p:cNvPr id="3" name="Picture 2">
            <a:extLst>
              <a:ext uri="{FF2B5EF4-FFF2-40B4-BE49-F238E27FC236}">
                <a16:creationId xmlns:a16="http://schemas.microsoft.com/office/drawing/2014/main" id="{0E26C674-601D-FE68-7074-FCFF5399A2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563123" cy="6858000"/>
          </a:xfrm>
          <a:prstGeom prst="rect">
            <a:avLst/>
          </a:prstGeom>
          <a:noFill/>
          <a:ln>
            <a:noFill/>
          </a:ln>
        </p:spPr>
      </p:pic>
    </p:spTree>
    <p:extLst>
      <p:ext uri="{BB962C8B-B14F-4D97-AF65-F5344CB8AC3E}">
        <p14:creationId xmlns:p14="http://schemas.microsoft.com/office/powerpoint/2010/main" val="1891563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A475-0D65-53D7-5777-297E88ED43E7}"/>
              </a:ext>
            </a:extLst>
          </p:cNvPr>
          <p:cNvSpPr>
            <a:spLocks noGrp="1"/>
          </p:cNvSpPr>
          <p:nvPr>
            <p:ph type="title"/>
          </p:nvPr>
        </p:nvSpPr>
        <p:spPr>
          <a:xfrm>
            <a:off x="3269646" y="302073"/>
            <a:ext cx="7965461" cy="745152"/>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6F686C85-528D-62E8-70CE-642B4278E285}"/>
              </a:ext>
            </a:extLst>
          </p:cNvPr>
          <p:cNvSpPr>
            <a:spLocks noGrp="1"/>
          </p:cNvSpPr>
          <p:nvPr>
            <p:ph sz="half" idx="2"/>
          </p:nvPr>
        </p:nvSpPr>
        <p:spPr>
          <a:xfrm>
            <a:off x="3135086" y="1416818"/>
            <a:ext cx="8290939" cy="5139109"/>
          </a:xfrm>
        </p:spPr>
        <p:txBody>
          <a:bodyPr>
            <a:normAutofit/>
          </a:bodyPr>
          <a:lstStyle/>
          <a:p>
            <a:pPr>
              <a:buFont typeface="Wingdings" panose="05000000000000000000" pitchFamily="2" charset="2"/>
              <a:buChar char="Ø"/>
            </a:pPr>
            <a:r>
              <a:rPr lang="en-US" sz="2400" dirty="0"/>
              <a:t>This Alternaria detection work using CNN and other pre-trained models has been quite successful. </a:t>
            </a:r>
          </a:p>
          <a:p>
            <a:pPr>
              <a:buFont typeface="Wingdings" panose="05000000000000000000" pitchFamily="2" charset="2"/>
              <a:buChar char="Ø"/>
            </a:pPr>
            <a:r>
              <a:rPr lang="en-US" sz="2400" dirty="0"/>
              <a:t>Through the application of "Image Processing and deep learning Techniques", we managed to use field-based data from UAV photos to come up with a robust Alternaria detection system in potato crops. </a:t>
            </a:r>
          </a:p>
          <a:p>
            <a:pPr>
              <a:buFont typeface="Wingdings" panose="05000000000000000000" pitchFamily="2" charset="2"/>
              <a:buChar char="Ø"/>
            </a:pPr>
            <a:r>
              <a:rPr lang="en-US" sz="2400" dirty="0"/>
              <a:t>The results proved a accuracy of 98% classification on VGG16 in distinguishing between diseased and non-diseased leaves. </a:t>
            </a:r>
          </a:p>
          <a:p>
            <a:pPr>
              <a:buFont typeface="Wingdings" panose="05000000000000000000" pitchFamily="2" charset="2"/>
              <a:buChar char="Ø"/>
            </a:pPr>
            <a:r>
              <a:rPr lang="en-US" sz="2400" dirty="0"/>
              <a:t>The research shows not only the potential for the early detection of Alternaria from potato fields but also identifies the parameters that contribute to the prediction using Explainable Ai. </a:t>
            </a:r>
            <a:endParaRPr lang="en-IN" sz="2400" dirty="0"/>
          </a:p>
        </p:txBody>
      </p:sp>
      <p:sp>
        <p:nvSpPr>
          <p:cNvPr id="4" name="Slide Number Placeholder 3">
            <a:extLst>
              <a:ext uri="{FF2B5EF4-FFF2-40B4-BE49-F238E27FC236}">
                <a16:creationId xmlns:a16="http://schemas.microsoft.com/office/drawing/2014/main" id="{6D0E9F75-BCF5-F83E-917C-0F4E35865D0F}"/>
              </a:ext>
            </a:extLst>
          </p:cNvPr>
          <p:cNvSpPr>
            <a:spLocks noGrp="1"/>
          </p:cNvSpPr>
          <p:nvPr>
            <p:ph type="sldNum" sz="quarter" idx="10"/>
          </p:nvPr>
        </p:nvSpPr>
        <p:spPr/>
        <p:txBody>
          <a:bodyPr/>
          <a:lstStyle/>
          <a:p>
            <a:fld id="{48F63A3B-78C7-47BE-AE5E-E10140E04643}" type="slidenum">
              <a:rPr lang="en-US" smtClean="0"/>
              <a:pPr/>
              <a:t>46</a:t>
            </a:fld>
            <a:endParaRPr lang="en-US" dirty="0"/>
          </a:p>
        </p:txBody>
      </p:sp>
      <p:pic>
        <p:nvPicPr>
          <p:cNvPr id="5" name="Picture 4">
            <a:extLst>
              <a:ext uri="{FF2B5EF4-FFF2-40B4-BE49-F238E27FC236}">
                <a16:creationId xmlns:a16="http://schemas.microsoft.com/office/drawing/2014/main" id="{20EBCE57-94DA-12DB-2B6A-DD29AA2CDE02}"/>
              </a:ext>
            </a:extLst>
          </p:cNvPr>
          <p:cNvPicPr>
            <a:picLocks noChangeAspect="1"/>
          </p:cNvPicPr>
          <p:nvPr/>
        </p:nvPicPr>
        <p:blipFill>
          <a:blip r:embed="rId2"/>
          <a:stretch>
            <a:fillRect/>
          </a:stretch>
        </p:blipFill>
        <p:spPr>
          <a:xfrm>
            <a:off x="-240520" y="-159355"/>
            <a:ext cx="1500691" cy="1500691"/>
          </a:xfrm>
          <a:prstGeom prst="rect">
            <a:avLst/>
          </a:prstGeom>
        </p:spPr>
      </p:pic>
    </p:spTree>
    <p:extLst>
      <p:ext uri="{BB962C8B-B14F-4D97-AF65-F5344CB8AC3E}">
        <p14:creationId xmlns:p14="http://schemas.microsoft.com/office/powerpoint/2010/main" val="2294636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AE1D1-0A4A-3745-BF7A-F3C7F8E69669}"/>
              </a:ext>
            </a:extLst>
          </p:cNvPr>
          <p:cNvSpPr>
            <a:spLocks noGrp="1"/>
          </p:cNvSpPr>
          <p:nvPr>
            <p:ph type="title"/>
          </p:nvPr>
        </p:nvSpPr>
        <p:spPr>
          <a:xfrm>
            <a:off x="914400" y="439299"/>
            <a:ext cx="7843837" cy="1012782"/>
          </a:xfrm>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D45E8C3C-FE10-37B6-038F-24E50AB2F89F}"/>
              </a:ext>
            </a:extLst>
          </p:cNvPr>
          <p:cNvSpPr>
            <a:spLocks noGrp="1"/>
          </p:cNvSpPr>
          <p:nvPr>
            <p:ph idx="13"/>
          </p:nvPr>
        </p:nvSpPr>
        <p:spPr>
          <a:xfrm>
            <a:off x="688845" y="2019719"/>
            <a:ext cx="7395445" cy="4656887"/>
          </a:xfrm>
        </p:spPr>
        <p:txBody>
          <a:bodyPr>
            <a:normAutofit/>
          </a:bodyPr>
          <a:lstStyle/>
          <a:p>
            <a:pPr lvl="1">
              <a:buFont typeface="Wingdings" panose="05000000000000000000" pitchFamily="2" charset="2"/>
              <a:buChar char="Ø"/>
            </a:pPr>
            <a:r>
              <a:rPr lang="en-US" sz="2800" dirty="0"/>
              <a:t>Expand to More UAV Datasets</a:t>
            </a:r>
          </a:p>
          <a:p>
            <a:pPr lvl="1">
              <a:buFont typeface="Wingdings" panose="05000000000000000000" pitchFamily="2" charset="2"/>
              <a:buChar char="Ø"/>
            </a:pPr>
            <a:endParaRPr lang="en-US" sz="2800" dirty="0"/>
          </a:p>
          <a:p>
            <a:pPr lvl="1">
              <a:buFont typeface="Wingdings" panose="05000000000000000000" pitchFamily="2" charset="2"/>
              <a:buChar char="Ø"/>
            </a:pPr>
            <a:r>
              <a:rPr lang="en-US" sz="2800" dirty="0"/>
              <a:t>Mapping Diseased Areas Using Ground Control Points(locate Hotspots)</a:t>
            </a:r>
          </a:p>
          <a:p>
            <a:pPr lvl="1">
              <a:buFont typeface="Wingdings" panose="05000000000000000000" pitchFamily="2" charset="2"/>
              <a:buChar char="Ø"/>
            </a:pPr>
            <a:endParaRPr lang="en-US" sz="2800" dirty="0"/>
          </a:p>
          <a:p>
            <a:pPr lvl="1">
              <a:buFont typeface="Wingdings" panose="05000000000000000000" pitchFamily="2" charset="2"/>
              <a:buChar char="Ø"/>
            </a:pPr>
            <a:r>
              <a:rPr lang="en-US" sz="2800" dirty="0"/>
              <a:t>Integration with Real-Time UAV Systems( Live Detection)</a:t>
            </a:r>
          </a:p>
          <a:p>
            <a:pPr lvl="1">
              <a:buFont typeface="Wingdings" panose="05000000000000000000" pitchFamily="2" charset="2"/>
              <a:buChar char="Ø"/>
            </a:pPr>
            <a:endParaRPr lang="en-US" sz="2800" dirty="0"/>
          </a:p>
          <a:p>
            <a:pPr lvl="1">
              <a:buFont typeface="Wingdings" panose="05000000000000000000" pitchFamily="2" charset="2"/>
              <a:buChar char="Ø"/>
            </a:pPr>
            <a:r>
              <a:rPr lang="en-US" sz="2800" dirty="0"/>
              <a:t>Deploy as a Mobile Application</a:t>
            </a:r>
          </a:p>
          <a:p>
            <a:pPr lvl="1">
              <a:buFont typeface="Wingdings" panose="05000000000000000000" pitchFamily="2" charset="2"/>
              <a:buChar char="Ø"/>
            </a:pPr>
            <a:endParaRPr lang="en-US" sz="2800" dirty="0"/>
          </a:p>
          <a:p>
            <a:pPr lvl="1">
              <a:buFont typeface="Wingdings" panose="05000000000000000000" pitchFamily="2" charset="2"/>
              <a:buChar char="Ø"/>
            </a:pPr>
            <a:endParaRPr lang="en-IN" sz="2800" dirty="0"/>
          </a:p>
        </p:txBody>
      </p:sp>
      <p:sp>
        <p:nvSpPr>
          <p:cNvPr id="4" name="Picture Placeholder 3">
            <a:extLst>
              <a:ext uri="{FF2B5EF4-FFF2-40B4-BE49-F238E27FC236}">
                <a16:creationId xmlns:a16="http://schemas.microsoft.com/office/drawing/2014/main" id="{31F8A6D7-9441-1EC1-F1EE-37E20332CCEB}"/>
              </a:ext>
            </a:extLst>
          </p:cNvPr>
          <p:cNvSpPr>
            <a:spLocks noGrp="1"/>
          </p:cNvSpPr>
          <p:nvPr>
            <p:ph type="pic" sz="quarter" idx="14"/>
          </p:nvPr>
        </p:nvSpPr>
        <p:spPr/>
      </p:sp>
      <p:sp>
        <p:nvSpPr>
          <p:cNvPr id="5" name="Slide Number Placeholder 4">
            <a:extLst>
              <a:ext uri="{FF2B5EF4-FFF2-40B4-BE49-F238E27FC236}">
                <a16:creationId xmlns:a16="http://schemas.microsoft.com/office/drawing/2014/main" id="{033DDDB0-D4D2-B5B6-7832-348F928FEB6F}"/>
              </a:ext>
            </a:extLst>
          </p:cNvPr>
          <p:cNvSpPr>
            <a:spLocks noGrp="1"/>
          </p:cNvSpPr>
          <p:nvPr>
            <p:ph type="sldNum" sz="quarter" idx="10"/>
          </p:nvPr>
        </p:nvSpPr>
        <p:spPr/>
        <p:txBody>
          <a:bodyPr/>
          <a:lstStyle/>
          <a:p>
            <a:fld id="{48F63A3B-78C7-47BE-AE5E-E10140E04643}" type="slidenum">
              <a:rPr lang="en-US" smtClean="0"/>
              <a:pPr/>
              <a:t>47</a:t>
            </a:fld>
            <a:endParaRPr lang="en-US" dirty="0"/>
          </a:p>
        </p:txBody>
      </p:sp>
      <p:pic>
        <p:nvPicPr>
          <p:cNvPr id="6" name="Picture 5">
            <a:extLst>
              <a:ext uri="{FF2B5EF4-FFF2-40B4-BE49-F238E27FC236}">
                <a16:creationId xmlns:a16="http://schemas.microsoft.com/office/drawing/2014/main" id="{C5320EC8-C5CE-4F4A-BA2A-55D3B9144AB8}"/>
              </a:ext>
            </a:extLst>
          </p:cNvPr>
          <p:cNvPicPr>
            <a:picLocks noChangeAspect="1"/>
          </p:cNvPicPr>
          <p:nvPr/>
        </p:nvPicPr>
        <p:blipFill>
          <a:blip r:embed="rId2"/>
          <a:stretch>
            <a:fillRect/>
          </a:stretch>
        </p:blipFill>
        <p:spPr>
          <a:xfrm>
            <a:off x="10799782" y="5357309"/>
            <a:ext cx="1500691" cy="1500691"/>
          </a:xfrm>
          <a:prstGeom prst="rect">
            <a:avLst/>
          </a:prstGeom>
        </p:spPr>
      </p:pic>
    </p:spTree>
    <p:extLst>
      <p:ext uri="{BB962C8B-B14F-4D97-AF65-F5344CB8AC3E}">
        <p14:creationId xmlns:p14="http://schemas.microsoft.com/office/powerpoint/2010/main" val="3938022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D732-92B7-2380-9F98-CE37F78C2923}"/>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8F13ED35-1758-E02B-09D1-E5B41162BDA3}"/>
              </a:ext>
            </a:extLst>
          </p:cNvPr>
          <p:cNvSpPr>
            <a:spLocks noGrp="1"/>
          </p:cNvSpPr>
          <p:nvPr>
            <p:ph sz="quarter" idx="4"/>
          </p:nvPr>
        </p:nvSpPr>
        <p:spPr/>
        <p:txBody>
          <a:bodyPr>
            <a:normAutofit lnSpcReduction="10000"/>
          </a:bodyPr>
          <a:lstStyle/>
          <a:p>
            <a:r>
              <a:rPr lang="en-IN" dirty="0"/>
              <a:t>Chin, R., </a:t>
            </a:r>
            <a:r>
              <a:rPr lang="en-IN" dirty="0" err="1"/>
              <a:t>Catal</a:t>
            </a:r>
            <a:r>
              <a:rPr lang="en-IN" dirty="0"/>
              <a:t>, C., &amp; Kassahun, A. (2023). Plant disease detection using drones in precision agriculture. Precision Agriculture, 24(5), 1663–1682. https://doi.org/10.1007/s11119-023-10014-y</a:t>
            </a:r>
          </a:p>
          <a:p>
            <a:r>
              <a:rPr lang="en-IN" dirty="0"/>
              <a:t>Chowdhury, M. E. H., Rahman, T., </a:t>
            </a:r>
            <a:r>
              <a:rPr lang="en-IN" dirty="0" err="1"/>
              <a:t>Khandakar</a:t>
            </a:r>
            <a:r>
              <a:rPr lang="en-IN" dirty="0"/>
              <a:t>, A., Ayari, M. A., Khan, A. U., Khan, M. S., Al-Emadi, N., </a:t>
            </a:r>
            <a:r>
              <a:rPr lang="en-IN" dirty="0" err="1"/>
              <a:t>Reaz</a:t>
            </a:r>
            <a:r>
              <a:rPr lang="en-IN" dirty="0"/>
              <a:t>, M. B. I., Islam, M. T., &amp; Ali, S. H. M. (2021). Automatic and Reliable Leaf Disease Detection Using Deep Learning Techniques. </a:t>
            </a:r>
            <a:r>
              <a:rPr lang="en-IN" dirty="0" err="1"/>
              <a:t>AgriEngineering</a:t>
            </a:r>
            <a:r>
              <a:rPr lang="en-IN" dirty="0"/>
              <a:t>, 3(2), 294–312. https://doi.org/10.3390/agriengineering3020020</a:t>
            </a:r>
          </a:p>
          <a:p>
            <a:r>
              <a:rPr lang="en-US" dirty="0"/>
              <a:t>Shahi, T. B., Xu, C.-Y., Neupane, A., &amp; Guo, W. (2023). Recent Advances in Crop Disease Detection Using UAV and Deep Learning Techniques. Remote Sensing, 15(9), 2450. </a:t>
            </a:r>
            <a:r>
              <a:rPr lang="en-US" dirty="0">
                <a:hlinkClick r:id="rId2"/>
              </a:rPr>
              <a:t>https://doi.org/10.3390/rs15092450</a:t>
            </a:r>
            <a:endParaRPr lang="en-US" dirty="0"/>
          </a:p>
          <a:p>
            <a:r>
              <a:rPr lang="en-IN" dirty="0"/>
              <a:t>Vardhan, J., &amp; Swetha, K. S. (2023). Detection of healthy and diseased crops in drone captured images using Deep Learning (arXiv:2305.13490). </a:t>
            </a:r>
            <a:r>
              <a:rPr lang="en-IN" dirty="0" err="1"/>
              <a:t>arXiv</a:t>
            </a:r>
            <a:r>
              <a:rPr lang="en-IN" dirty="0"/>
              <a:t>. http://arxiv.org/abs/2305.13490</a:t>
            </a:r>
          </a:p>
          <a:p>
            <a:r>
              <a:rPr lang="en-IN" dirty="0" err="1"/>
              <a:t>Vélez</a:t>
            </a:r>
            <a:r>
              <a:rPr lang="en-IN" dirty="0"/>
              <a:t>, S., Ariza-</a:t>
            </a:r>
            <a:r>
              <a:rPr lang="en-IN" dirty="0" err="1"/>
              <a:t>Sentís</a:t>
            </a:r>
            <a:r>
              <a:rPr lang="en-IN" dirty="0"/>
              <a:t>, M., &amp; Valente, J. (2023). Mapping the spatial variability of Botrytis bunch rot risk in vineyards using UAV multispectral imagery. European Journal of Agronomy, 142, 126691. https://doi.org/10.1016/j.eja.2022.126691</a:t>
            </a:r>
          </a:p>
          <a:p>
            <a:endParaRPr lang="en-IN" dirty="0"/>
          </a:p>
        </p:txBody>
      </p:sp>
      <p:sp>
        <p:nvSpPr>
          <p:cNvPr id="4" name="Slide Number Placeholder 3">
            <a:extLst>
              <a:ext uri="{FF2B5EF4-FFF2-40B4-BE49-F238E27FC236}">
                <a16:creationId xmlns:a16="http://schemas.microsoft.com/office/drawing/2014/main" id="{B7DBDF60-771B-BB12-34FF-372F71CCB56B}"/>
              </a:ext>
            </a:extLst>
          </p:cNvPr>
          <p:cNvSpPr>
            <a:spLocks noGrp="1"/>
          </p:cNvSpPr>
          <p:nvPr>
            <p:ph type="sldNum" sz="quarter" idx="10"/>
          </p:nvPr>
        </p:nvSpPr>
        <p:spPr/>
        <p:txBody>
          <a:bodyPr/>
          <a:lstStyle/>
          <a:p>
            <a:fld id="{48F63A3B-78C7-47BE-AE5E-E10140E04643}" type="slidenum">
              <a:rPr lang="en-US" smtClean="0"/>
              <a:pPr/>
              <a:t>48</a:t>
            </a:fld>
            <a:endParaRPr lang="en-US" dirty="0"/>
          </a:p>
        </p:txBody>
      </p:sp>
      <p:pic>
        <p:nvPicPr>
          <p:cNvPr id="5" name="Picture 4">
            <a:extLst>
              <a:ext uri="{FF2B5EF4-FFF2-40B4-BE49-F238E27FC236}">
                <a16:creationId xmlns:a16="http://schemas.microsoft.com/office/drawing/2014/main" id="{D83A9192-8106-9C18-D85B-8D21C0886EE3}"/>
              </a:ext>
            </a:extLst>
          </p:cNvPr>
          <p:cNvPicPr>
            <a:picLocks noChangeAspect="1"/>
          </p:cNvPicPr>
          <p:nvPr/>
        </p:nvPicPr>
        <p:blipFill>
          <a:blip r:embed="rId3"/>
          <a:stretch>
            <a:fillRect/>
          </a:stretch>
        </p:blipFill>
        <p:spPr>
          <a:xfrm>
            <a:off x="10892231" y="5514278"/>
            <a:ext cx="1500691" cy="1500691"/>
          </a:xfrm>
          <a:prstGeom prst="rect">
            <a:avLst/>
          </a:prstGeom>
        </p:spPr>
      </p:pic>
    </p:spTree>
    <p:extLst>
      <p:ext uri="{BB962C8B-B14F-4D97-AF65-F5344CB8AC3E}">
        <p14:creationId xmlns:p14="http://schemas.microsoft.com/office/powerpoint/2010/main" val="1260194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4930927"/>
            <a:ext cx="5715000" cy="2234642"/>
          </a:xfrm>
        </p:spPr>
        <p:txBody>
          <a:bodyPr/>
          <a:lstStyle/>
          <a:p>
            <a:r>
              <a:rPr lang="en-US" dirty="0"/>
              <a:t>Siddhi jadhav</a:t>
            </a:r>
          </a:p>
          <a:p>
            <a:r>
              <a:rPr lang="en-US" dirty="0"/>
              <a:t>23070243047@sig.ac.in</a:t>
            </a:r>
          </a:p>
        </p:txBody>
      </p:sp>
      <p:pic>
        <p:nvPicPr>
          <p:cNvPr id="4" name="Picture 3">
            <a:extLst>
              <a:ext uri="{FF2B5EF4-FFF2-40B4-BE49-F238E27FC236}">
                <a16:creationId xmlns:a16="http://schemas.microsoft.com/office/drawing/2014/main" id="{47F62260-1CB2-9182-48A7-AEE650E36ADA}"/>
              </a:ext>
            </a:extLst>
          </p:cNvPr>
          <p:cNvPicPr>
            <a:picLocks noChangeAspect="1"/>
          </p:cNvPicPr>
          <p:nvPr/>
        </p:nvPicPr>
        <p:blipFill>
          <a:blip r:embed="rId3"/>
          <a:stretch>
            <a:fillRect/>
          </a:stretch>
        </p:blipFill>
        <p:spPr>
          <a:xfrm>
            <a:off x="10892231" y="5514278"/>
            <a:ext cx="1500691" cy="1500691"/>
          </a:xfrm>
          <a:prstGeom prst="rect">
            <a:avLst/>
          </a:prstGeom>
        </p:spPr>
      </p:pic>
    </p:spTree>
    <p:extLst>
      <p:ext uri="{BB962C8B-B14F-4D97-AF65-F5344CB8AC3E}">
        <p14:creationId xmlns:p14="http://schemas.microsoft.com/office/powerpoint/2010/main" val="197317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EFAF3-C07F-1090-90B6-06DB1169A8CE}"/>
              </a:ext>
            </a:extLst>
          </p:cNvPr>
          <p:cNvSpPr>
            <a:spLocks noGrp="1"/>
          </p:cNvSpPr>
          <p:nvPr>
            <p:ph sz="half" idx="2"/>
          </p:nvPr>
        </p:nvSpPr>
        <p:spPr>
          <a:xfrm>
            <a:off x="2732442" y="591671"/>
            <a:ext cx="8693583" cy="5209056"/>
          </a:xfrm>
        </p:spPr>
        <p:txBody>
          <a:bodyPr>
            <a:normAutofit/>
          </a:bodyPr>
          <a:lstStyle/>
          <a:p>
            <a:pPr>
              <a:buFont typeface="Wingdings" panose="05000000000000000000" pitchFamily="2" charset="2"/>
              <a:buChar char="Ø"/>
            </a:pPr>
            <a:r>
              <a:rPr lang="en-US" sz="2800" dirty="0"/>
              <a:t>Analyzing 55 publications, they determined that to identify illnesses in leaves, </a:t>
            </a:r>
            <a:r>
              <a:rPr lang="en-US" sz="2800" dirty="0">
                <a:highlight>
                  <a:srgbClr val="F5CDCE"/>
                </a:highlight>
              </a:rPr>
              <a:t>55% of the articles used a deep learning </a:t>
            </a:r>
            <a:r>
              <a:rPr lang="en-US" sz="2800" dirty="0"/>
              <a:t>strategy, 25% a machine learning approach, and 20% statistical methods</a:t>
            </a:r>
            <a:r>
              <a:rPr lang="en-US" sz="2800" u="sng" dirty="0"/>
              <a:t>(Shahi et al., 2023)</a:t>
            </a:r>
          </a:p>
          <a:p>
            <a:pPr>
              <a:buFont typeface="Wingdings" panose="05000000000000000000" pitchFamily="2" charset="2"/>
              <a:buChar char="Ø"/>
            </a:pPr>
            <a:r>
              <a:rPr lang="en-US" sz="2800" dirty="0">
                <a:highlight>
                  <a:srgbClr val="F5CDCE"/>
                </a:highlight>
              </a:rPr>
              <a:t>Out of all papers, 58% used field based images</a:t>
            </a:r>
            <a:r>
              <a:rPr lang="en-US" sz="2800" dirty="0"/>
              <a:t>, 28% used plant based images and 14% used leaf based images for processing. The most widely used CNN models are </a:t>
            </a:r>
            <a:r>
              <a:rPr lang="en-US" sz="2800" dirty="0" err="1"/>
              <a:t>GoogleNet</a:t>
            </a:r>
            <a:r>
              <a:rPr lang="en-US" sz="2800" dirty="0"/>
              <a:t>, VGG16, </a:t>
            </a:r>
            <a:r>
              <a:rPr lang="en-US" sz="2800" dirty="0" err="1"/>
              <a:t>retinaNet</a:t>
            </a:r>
            <a:r>
              <a:rPr lang="en-US" sz="2800" dirty="0"/>
              <a:t>. </a:t>
            </a:r>
            <a:r>
              <a:rPr lang="en-US" sz="2800" u="sng" dirty="0"/>
              <a:t>(Chin et al., 2023)</a:t>
            </a:r>
          </a:p>
          <a:p>
            <a:endParaRPr lang="en-US" sz="2400" dirty="0"/>
          </a:p>
          <a:p>
            <a:endParaRPr lang="en-IN" sz="2400" dirty="0"/>
          </a:p>
        </p:txBody>
      </p:sp>
      <p:sp>
        <p:nvSpPr>
          <p:cNvPr id="4" name="Slide Number Placeholder 3">
            <a:extLst>
              <a:ext uri="{FF2B5EF4-FFF2-40B4-BE49-F238E27FC236}">
                <a16:creationId xmlns:a16="http://schemas.microsoft.com/office/drawing/2014/main" id="{BDBF36F0-7A6B-5DF5-3A4B-C4644FCC41FF}"/>
              </a:ext>
            </a:extLst>
          </p:cNvPr>
          <p:cNvSpPr>
            <a:spLocks noGrp="1"/>
          </p:cNvSpPr>
          <p:nvPr>
            <p:ph type="sldNum" sz="quarter" idx="10"/>
          </p:nvPr>
        </p:nvSpPr>
        <p:spPr/>
        <p:txBody>
          <a:bodyPr/>
          <a:lstStyle/>
          <a:p>
            <a:fld id="{48F63A3B-78C7-47BE-AE5E-E10140E04643}" type="slidenum">
              <a:rPr lang="en-US" smtClean="0"/>
              <a:pPr/>
              <a:t>5</a:t>
            </a:fld>
            <a:endParaRPr lang="en-US" dirty="0"/>
          </a:p>
        </p:txBody>
      </p:sp>
      <p:pic>
        <p:nvPicPr>
          <p:cNvPr id="5" name="Picture 4">
            <a:extLst>
              <a:ext uri="{FF2B5EF4-FFF2-40B4-BE49-F238E27FC236}">
                <a16:creationId xmlns:a16="http://schemas.microsoft.com/office/drawing/2014/main" id="{34FEFFDA-2B69-8D6F-5498-7A2B9AEFA265}"/>
              </a:ext>
            </a:extLst>
          </p:cNvPr>
          <p:cNvPicPr>
            <a:picLocks noChangeAspect="1"/>
          </p:cNvPicPr>
          <p:nvPr/>
        </p:nvPicPr>
        <p:blipFill>
          <a:blip r:embed="rId2"/>
          <a:stretch>
            <a:fillRect/>
          </a:stretch>
        </p:blipFill>
        <p:spPr>
          <a:xfrm>
            <a:off x="-230471" y="-158675"/>
            <a:ext cx="1500691" cy="1500691"/>
          </a:xfrm>
          <a:prstGeom prst="rect">
            <a:avLst/>
          </a:prstGeom>
        </p:spPr>
      </p:pic>
    </p:spTree>
    <p:extLst>
      <p:ext uri="{BB962C8B-B14F-4D97-AF65-F5344CB8AC3E}">
        <p14:creationId xmlns:p14="http://schemas.microsoft.com/office/powerpoint/2010/main" val="234833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0ECE09-814A-9BA9-BDEF-40D055D75A34}"/>
              </a:ext>
            </a:extLst>
          </p:cNvPr>
          <p:cNvSpPr>
            <a:spLocks noGrp="1"/>
          </p:cNvSpPr>
          <p:nvPr>
            <p:ph sz="half" idx="2"/>
          </p:nvPr>
        </p:nvSpPr>
        <p:spPr>
          <a:xfrm>
            <a:off x="2872292" y="225910"/>
            <a:ext cx="8553733" cy="6357769"/>
          </a:xfrm>
        </p:spPr>
        <p:txBody>
          <a:bodyPr>
            <a:normAutofit/>
          </a:bodyPr>
          <a:lstStyle/>
          <a:p>
            <a:pPr>
              <a:buFont typeface="Wingdings" panose="05000000000000000000" pitchFamily="2" charset="2"/>
              <a:buChar char="Ø"/>
            </a:pPr>
            <a:r>
              <a:rPr lang="en-US" sz="2400" dirty="0"/>
              <a:t>The remote sensing techniques employed for PA tasks can be grouped into three categories: </a:t>
            </a:r>
          </a:p>
          <a:p>
            <a:pPr lvl="2">
              <a:buFont typeface="Wingdings" panose="05000000000000000000" pitchFamily="2" charset="2"/>
              <a:buChar char="Ø"/>
            </a:pPr>
            <a:r>
              <a:rPr lang="en-US" sz="2400" dirty="0"/>
              <a:t>field-based sensors,</a:t>
            </a:r>
          </a:p>
          <a:p>
            <a:pPr lvl="2">
              <a:buFont typeface="Wingdings" panose="05000000000000000000" pitchFamily="2" charset="2"/>
              <a:buChar char="Ø"/>
            </a:pPr>
            <a:r>
              <a:rPr lang="en-US" sz="2400" dirty="0"/>
              <a:t> satellite or aircraft-based sensors </a:t>
            </a:r>
          </a:p>
          <a:p>
            <a:pPr lvl="2">
              <a:buFont typeface="Wingdings" panose="05000000000000000000" pitchFamily="2" charset="2"/>
              <a:buChar char="Ø"/>
            </a:pPr>
            <a:r>
              <a:rPr lang="en-US" sz="2400" dirty="0"/>
              <a:t>drone-based sensors</a:t>
            </a:r>
          </a:p>
          <a:p>
            <a:pPr>
              <a:buFont typeface="Wingdings" panose="05000000000000000000" pitchFamily="2" charset="2"/>
              <a:buChar char="Ø"/>
            </a:pPr>
            <a:r>
              <a:rPr lang="en-US" sz="2400" dirty="0"/>
              <a:t>The field-based sensors have the limitation of acquiring field information at scale as they need to move from place to place, which adds extra labor and cost . </a:t>
            </a:r>
          </a:p>
          <a:p>
            <a:pPr>
              <a:buFont typeface="Wingdings" panose="05000000000000000000" pitchFamily="2" charset="2"/>
              <a:buChar char="Ø"/>
            </a:pPr>
            <a:r>
              <a:rPr lang="en-US" sz="2400" dirty="0"/>
              <a:t>Furthermore, satellite- or aircraft-based spectral images are costly to acquire and may not be available as and when required . </a:t>
            </a:r>
          </a:p>
          <a:p>
            <a:pPr>
              <a:buFont typeface="Wingdings" panose="05000000000000000000" pitchFamily="2" charset="2"/>
              <a:buChar char="Ø"/>
            </a:pPr>
            <a:r>
              <a:rPr lang="en-US" sz="2400" dirty="0"/>
              <a:t>Alternatively UAVs also known as drones, which have recently been introduced to PA, can fly very close to crops and provide very high spatial resolution field images</a:t>
            </a:r>
          </a:p>
          <a:p>
            <a:endParaRPr lang="en-IN" sz="2400" dirty="0"/>
          </a:p>
          <a:p>
            <a:endParaRPr lang="en-IN" dirty="0"/>
          </a:p>
        </p:txBody>
      </p:sp>
      <p:sp>
        <p:nvSpPr>
          <p:cNvPr id="4" name="Slide Number Placeholder 3">
            <a:extLst>
              <a:ext uri="{FF2B5EF4-FFF2-40B4-BE49-F238E27FC236}">
                <a16:creationId xmlns:a16="http://schemas.microsoft.com/office/drawing/2014/main" id="{BAFE6D5C-4671-2626-9EB1-3A095D8171FF}"/>
              </a:ext>
            </a:extLst>
          </p:cNvPr>
          <p:cNvSpPr>
            <a:spLocks noGrp="1"/>
          </p:cNvSpPr>
          <p:nvPr>
            <p:ph type="sldNum" sz="quarter" idx="10"/>
          </p:nvPr>
        </p:nvSpPr>
        <p:spPr/>
        <p:txBody>
          <a:bodyPr/>
          <a:lstStyle/>
          <a:p>
            <a:fld id="{48F63A3B-78C7-47BE-AE5E-E10140E04643}" type="slidenum">
              <a:rPr lang="en-US" smtClean="0"/>
              <a:pPr/>
              <a:t>6</a:t>
            </a:fld>
            <a:endParaRPr lang="en-US" dirty="0"/>
          </a:p>
        </p:txBody>
      </p:sp>
      <p:pic>
        <p:nvPicPr>
          <p:cNvPr id="5" name="Picture 4">
            <a:extLst>
              <a:ext uri="{FF2B5EF4-FFF2-40B4-BE49-F238E27FC236}">
                <a16:creationId xmlns:a16="http://schemas.microsoft.com/office/drawing/2014/main" id="{3442B025-86D9-6285-AE69-A3A4F10CE292}"/>
              </a:ext>
            </a:extLst>
          </p:cNvPr>
          <p:cNvPicPr>
            <a:picLocks noChangeAspect="1"/>
          </p:cNvPicPr>
          <p:nvPr/>
        </p:nvPicPr>
        <p:blipFill>
          <a:blip r:embed="rId2"/>
          <a:stretch>
            <a:fillRect/>
          </a:stretch>
        </p:blipFill>
        <p:spPr>
          <a:xfrm>
            <a:off x="-129988" y="-139259"/>
            <a:ext cx="1500691" cy="1500691"/>
          </a:xfrm>
          <a:prstGeom prst="rect">
            <a:avLst/>
          </a:prstGeom>
        </p:spPr>
      </p:pic>
    </p:spTree>
    <p:extLst>
      <p:ext uri="{BB962C8B-B14F-4D97-AF65-F5344CB8AC3E}">
        <p14:creationId xmlns:p14="http://schemas.microsoft.com/office/powerpoint/2010/main" val="1524815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7810-42D2-AEB6-5CDE-8DA31BDA7727}"/>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34E188B-1094-17D7-3BED-546DAB1F1E87}"/>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5" name="Picture 4">
            <a:extLst>
              <a:ext uri="{FF2B5EF4-FFF2-40B4-BE49-F238E27FC236}">
                <a16:creationId xmlns:a16="http://schemas.microsoft.com/office/drawing/2014/main" id="{48714EEB-C005-92EE-2A33-F3BEDCAE66A8}"/>
              </a:ext>
            </a:extLst>
          </p:cNvPr>
          <p:cNvPicPr>
            <a:picLocks noChangeAspect="1"/>
          </p:cNvPicPr>
          <p:nvPr/>
        </p:nvPicPr>
        <p:blipFill>
          <a:blip r:embed="rId2"/>
          <a:stretch>
            <a:fillRect/>
          </a:stretch>
        </p:blipFill>
        <p:spPr>
          <a:xfrm>
            <a:off x="0" y="-222250"/>
            <a:ext cx="12192000" cy="7080250"/>
          </a:xfrm>
          <a:prstGeom prst="rect">
            <a:avLst/>
          </a:prstGeom>
        </p:spPr>
      </p:pic>
      <p:sp>
        <p:nvSpPr>
          <p:cNvPr id="7" name="TextBox 6">
            <a:extLst>
              <a:ext uri="{FF2B5EF4-FFF2-40B4-BE49-F238E27FC236}">
                <a16:creationId xmlns:a16="http://schemas.microsoft.com/office/drawing/2014/main" id="{366A821A-FFFC-462E-07E0-792B11593DF4}"/>
              </a:ext>
            </a:extLst>
          </p:cNvPr>
          <p:cNvSpPr txBox="1"/>
          <p:nvPr/>
        </p:nvSpPr>
        <p:spPr>
          <a:xfrm>
            <a:off x="683740" y="1077914"/>
            <a:ext cx="5651896" cy="1015663"/>
          </a:xfrm>
          <a:prstGeom prst="rect">
            <a:avLst/>
          </a:prstGeom>
          <a:noFill/>
        </p:spPr>
        <p:txBody>
          <a:bodyPr wrap="square" rtlCol="0">
            <a:spAutoFit/>
          </a:bodyPr>
          <a:lstStyle/>
          <a:p>
            <a:r>
              <a:rPr lang="en-US" sz="6000" b="1" dirty="0">
                <a:solidFill>
                  <a:schemeClr val="bg1"/>
                </a:solidFill>
                <a:latin typeface="Arial Rounded MT Bold" panose="020F0704030504030204" pitchFamily="34" charset="0"/>
              </a:rPr>
              <a:t>UAV IMAGES</a:t>
            </a:r>
            <a:endParaRPr lang="en-IN" sz="6000"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70581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E98E27-28D5-8E89-EAA0-DCA4202F22CF}"/>
              </a:ext>
            </a:extLst>
          </p:cNvPr>
          <p:cNvSpPr>
            <a:spLocks noGrp="1"/>
          </p:cNvSpPr>
          <p:nvPr>
            <p:ph sz="half" idx="2"/>
          </p:nvPr>
        </p:nvSpPr>
        <p:spPr>
          <a:xfrm>
            <a:off x="2733152" y="928688"/>
            <a:ext cx="9458848" cy="6667083"/>
          </a:xfrm>
        </p:spPr>
        <p:txBody>
          <a:bodyPr>
            <a:normAutofit/>
          </a:bodyPr>
          <a:lstStyle/>
          <a:p>
            <a:pPr marL="0" indent="0">
              <a:buNone/>
            </a:pPr>
            <a:r>
              <a:rPr lang="en-US" sz="3200" b="1" u="sng" dirty="0"/>
              <a:t>WHY UAV IMAGES  ? </a:t>
            </a:r>
          </a:p>
          <a:p>
            <a:pPr marL="0" indent="0">
              <a:buNone/>
            </a:pPr>
            <a:endParaRPr lang="en-US" sz="2800" b="1" u="sng" dirty="0"/>
          </a:p>
          <a:p>
            <a:pPr>
              <a:buFont typeface="Wingdings" panose="05000000000000000000" pitchFamily="2" charset="2"/>
              <a:buChar char="Ø"/>
            </a:pPr>
            <a:r>
              <a:rPr lang="en-US" sz="2400" dirty="0"/>
              <a:t>permits early diagnosis, stops the spread of illnesses</a:t>
            </a:r>
          </a:p>
          <a:p>
            <a:pPr>
              <a:buFont typeface="Wingdings" panose="05000000000000000000" pitchFamily="2" charset="2"/>
              <a:buChar char="Ø"/>
            </a:pPr>
            <a:r>
              <a:rPr lang="en-US" sz="2400" dirty="0"/>
              <a:t> drastically lowers crop loss. </a:t>
            </a:r>
          </a:p>
          <a:p>
            <a:pPr>
              <a:buFont typeface="Wingdings" panose="05000000000000000000" pitchFamily="2" charset="2"/>
              <a:buChar char="Ø"/>
            </a:pPr>
            <a:r>
              <a:rPr lang="en-US" sz="2400" dirty="0"/>
              <a:t>UAV photos help to create more resilient and adaptable models. </a:t>
            </a:r>
          </a:p>
          <a:p>
            <a:pPr>
              <a:buFont typeface="Wingdings" panose="05000000000000000000" pitchFamily="2" charset="2"/>
              <a:buChar char="Ø"/>
            </a:pPr>
            <a:r>
              <a:rPr lang="en-US" sz="2400" dirty="0"/>
              <a:t>Plant Village collection, while extensive, is restricted to controlled environments and up-close photos, which did not adapt well to real-world situations. </a:t>
            </a:r>
          </a:p>
          <a:p>
            <a:pPr>
              <a:buFont typeface="Wingdings" panose="05000000000000000000" pitchFamily="2" charset="2"/>
              <a:buChar char="Ø"/>
            </a:pPr>
            <a:r>
              <a:rPr lang="en-US" sz="2400" dirty="0"/>
              <a:t>Also UAV-based remote sensing can record high-resolution imagery at close ranges.</a:t>
            </a:r>
            <a:endParaRPr lang="en-IN" sz="2400" dirty="0"/>
          </a:p>
        </p:txBody>
      </p:sp>
      <p:sp>
        <p:nvSpPr>
          <p:cNvPr id="4" name="Slide Number Placeholder 3">
            <a:extLst>
              <a:ext uri="{FF2B5EF4-FFF2-40B4-BE49-F238E27FC236}">
                <a16:creationId xmlns:a16="http://schemas.microsoft.com/office/drawing/2014/main" id="{B1052F36-7B2F-8BF4-E8AE-35D5D2EA63E6}"/>
              </a:ext>
            </a:extLst>
          </p:cNvPr>
          <p:cNvSpPr>
            <a:spLocks noGrp="1"/>
          </p:cNvSpPr>
          <p:nvPr>
            <p:ph type="sldNum" sz="quarter" idx="10"/>
          </p:nvPr>
        </p:nvSpPr>
        <p:spPr/>
        <p:txBody>
          <a:bodyPr/>
          <a:lstStyle/>
          <a:p>
            <a:fld id="{48F63A3B-78C7-47BE-AE5E-E10140E04643}" type="slidenum">
              <a:rPr lang="en-US" smtClean="0"/>
              <a:pPr/>
              <a:t>8</a:t>
            </a:fld>
            <a:endParaRPr lang="en-US" dirty="0"/>
          </a:p>
        </p:txBody>
      </p:sp>
      <p:pic>
        <p:nvPicPr>
          <p:cNvPr id="2" name="Picture 1">
            <a:extLst>
              <a:ext uri="{FF2B5EF4-FFF2-40B4-BE49-F238E27FC236}">
                <a16:creationId xmlns:a16="http://schemas.microsoft.com/office/drawing/2014/main" id="{3F7E04DE-9EB3-ACC9-F490-4A71D30736C7}"/>
              </a:ext>
            </a:extLst>
          </p:cNvPr>
          <p:cNvPicPr>
            <a:picLocks noChangeAspect="1"/>
          </p:cNvPicPr>
          <p:nvPr/>
        </p:nvPicPr>
        <p:blipFill>
          <a:blip r:embed="rId2"/>
          <a:stretch>
            <a:fillRect/>
          </a:stretch>
        </p:blipFill>
        <p:spPr>
          <a:xfrm>
            <a:off x="-214434" y="-159355"/>
            <a:ext cx="1500691" cy="1500691"/>
          </a:xfrm>
          <a:prstGeom prst="rect">
            <a:avLst/>
          </a:prstGeom>
        </p:spPr>
      </p:pic>
    </p:spTree>
    <p:extLst>
      <p:ext uri="{BB962C8B-B14F-4D97-AF65-F5344CB8AC3E}">
        <p14:creationId xmlns:p14="http://schemas.microsoft.com/office/powerpoint/2010/main" val="172328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331-6F6E-2601-5D5C-A8ADE2F36567}"/>
              </a:ext>
            </a:extLst>
          </p:cNvPr>
          <p:cNvSpPr>
            <a:spLocks noGrp="1"/>
          </p:cNvSpPr>
          <p:nvPr>
            <p:ph type="title"/>
          </p:nvPr>
        </p:nvSpPr>
        <p:spPr>
          <a:xfrm>
            <a:off x="3299792" y="621694"/>
            <a:ext cx="7965461" cy="994164"/>
          </a:xfrm>
        </p:spPr>
        <p:txBody>
          <a:bodyPr/>
          <a:lstStyle/>
          <a:p>
            <a:r>
              <a:rPr lang="en-US" dirty="0"/>
              <a:t>RESEARCH OBJECTIVES</a:t>
            </a:r>
            <a:endParaRPr lang="en-IN" dirty="0"/>
          </a:p>
        </p:txBody>
      </p:sp>
      <p:sp>
        <p:nvSpPr>
          <p:cNvPr id="3" name="Content Placeholder 2">
            <a:extLst>
              <a:ext uri="{FF2B5EF4-FFF2-40B4-BE49-F238E27FC236}">
                <a16:creationId xmlns:a16="http://schemas.microsoft.com/office/drawing/2014/main" id="{8A3A9255-2F88-0818-5D0B-E7D89F90A320}"/>
              </a:ext>
            </a:extLst>
          </p:cNvPr>
          <p:cNvSpPr>
            <a:spLocks noGrp="1"/>
          </p:cNvSpPr>
          <p:nvPr>
            <p:ph sz="half" idx="2"/>
          </p:nvPr>
        </p:nvSpPr>
        <p:spPr>
          <a:xfrm>
            <a:off x="2750715" y="1973392"/>
            <a:ext cx="9063613" cy="4439415"/>
          </a:xfrm>
        </p:spPr>
        <p:txBody>
          <a:bodyPr>
            <a:normAutofit lnSpcReduction="10000"/>
          </a:bodyPr>
          <a:lstStyle/>
          <a:p>
            <a:pPr lvl="1">
              <a:buFont typeface="Wingdings" panose="05000000000000000000" pitchFamily="2" charset="2"/>
              <a:buChar char="Ø"/>
            </a:pPr>
            <a:r>
              <a:rPr lang="en-US" sz="2400" dirty="0"/>
              <a:t>To Develop a “Convolutional Neural Network” Model to accurately classify leaves as healthy or diseased from UAV Image Dataset.</a:t>
            </a:r>
          </a:p>
          <a:p>
            <a:pPr lvl="1">
              <a:buFont typeface="Wingdings" panose="05000000000000000000" pitchFamily="2" charset="2"/>
              <a:buChar char="Ø"/>
            </a:pPr>
            <a:r>
              <a:rPr lang="en-US" sz="2400" dirty="0"/>
              <a:t>To  Evaluate the  performance of developed CNN Model.</a:t>
            </a:r>
          </a:p>
          <a:p>
            <a:pPr lvl="1">
              <a:buFont typeface="Wingdings" panose="05000000000000000000" pitchFamily="2" charset="2"/>
              <a:buChar char="Ø"/>
            </a:pPr>
            <a:r>
              <a:rPr lang="en-US" sz="2400" dirty="0"/>
              <a:t>To compare performance of developed model with pre-trained models.</a:t>
            </a:r>
          </a:p>
          <a:p>
            <a:pPr lvl="1">
              <a:buFont typeface="Wingdings" panose="05000000000000000000" pitchFamily="2" charset="2"/>
              <a:buChar char="Ø"/>
            </a:pPr>
            <a:r>
              <a:rPr lang="en-US" sz="2400" dirty="0"/>
              <a:t>To integrate model with Explainable Ai techniques (LIME) to understand which features of image are contributing in model’s prediction.</a:t>
            </a:r>
          </a:p>
          <a:p>
            <a:pPr lvl="1">
              <a:buFont typeface="Wingdings" panose="05000000000000000000" pitchFamily="2" charset="2"/>
              <a:buChar char="Ø"/>
            </a:pPr>
            <a:r>
              <a:rPr lang="en-IN" sz="2400" dirty="0"/>
              <a:t>To  Build a interactive Ui where one can upload image and get prediction.</a:t>
            </a:r>
          </a:p>
        </p:txBody>
      </p:sp>
      <p:sp>
        <p:nvSpPr>
          <p:cNvPr id="4" name="Slide Number Placeholder 3">
            <a:extLst>
              <a:ext uri="{FF2B5EF4-FFF2-40B4-BE49-F238E27FC236}">
                <a16:creationId xmlns:a16="http://schemas.microsoft.com/office/drawing/2014/main" id="{854CB728-AB50-32CD-3EA8-04BD70BD47EE}"/>
              </a:ext>
            </a:extLst>
          </p:cNvPr>
          <p:cNvSpPr>
            <a:spLocks noGrp="1"/>
          </p:cNvSpPr>
          <p:nvPr>
            <p:ph type="sldNum" sz="quarter" idx="10"/>
          </p:nvPr>
        </p:nvSpPr>
        <p:spPr/>
        <p:txBody>
          <a:bodyPr/>
          <a:lstStyle/>
          <a:p>
            <a:fld id="{48F63A3B-78C7-47BE-AE5E-E10140E04643}" type="slidenum">
              <a:rPr lang="en-US" smtClean="0"/>
              <a:pPr/>
              <a:t>9</a:t>
            </a:fld>
            <a:endParaRPr lang="en-US" dirty="0"/>
          </a:p>
        </p:txBody>
      </p:sp>
      <p:pic>
        <p:nvPicPr>
          <p:cNvPr id="5" name="Picture 4">
            <a:extLst>
              <a:ext uri="{FF2B5EF4-FFF2-40B4-BE49-F238E27FC236}">
                <a16:creationId xmlns:a16="http://schemas.microsoft.com/office/drawing/2014/main" id="{6BDB88DC-6B2F-884B-8C64-30206EBFCE4A}"/>
              </a:ext>
            </a:extLst>
          </p:cNvPr>
          <p:cNvPicPr>
            <a:picLocks noChangeAspect="1"/>
          </p:cNvPicPr>
          <p:nvPr/>
        </p:nvPicPr>
        <p:blipFill>
          <a:blip r:embed="rId2"/>
          <a:stretch>
            <a:fillRect/>
          </a:stretch>
        </p:blipFill>
        <p:spPr>
          <a:xfrm>
            <a:off x="-210375" y="-128652"/>
            <a:ext cx="1500691" cy="1500691"/>
          </a:xfrm>
          <a:prstGeom prst="rect">
            <a:avLst/>
          </a:prstGeom>
        </p:spPr>
      </p:pic>
    </p:spTree>
    <p:extLst>
      <p:ext uri="{BB962C8B-B14F-4D97-AF65-F5344CB8AC3E}">
        <p14:creationId xmlns:p14="http://schemas.microsoft.com/office/powerpoint/2010/main" val="232690384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{AB691E03-A645-4A62-A9E6-D8C8D267B7F0}tf78438558_win32</Template>
  <TotalTime>1832</TotalTime>
  <Words>2290</Words>
  <Application>Microsoft Office PowerPoint</Application>
  <PresentationFormat>Widescreen</PresentationFormat>
  <Paragraphs>309</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Arial Black</vt:lpstr>
      <vt:lpstr>Arial Rounded MT Bold</vt:lpstr>
      <vt:lpstr>Calibri</vt:lpstr>
      <vt:lpstr>Sabon Next LT</vt:lpstr>
      <vt:lpstr>Symbol</vt:lpstr>
      <vt:lpstr>Times New Roman</vt:lpstr>
      <vt:lpstr>Wingdings</vt:lpstr>
      <vt:lpstr>Custom</vt:lpstr>
      <vt:lpstr>PowerPoint Presentation</vt:lpstr>
      <vt:lpstr>PowerPoint Presentation</vt:lpstr>
      <vt:lpstr>agenda</vt:lpstr>
      <vt:lpstr>INTRODUCTION</vt:lpstr>
      <vt:lpstr>PowerPoint Presentation</vt:lpstr>
      <vt:lpstr>PowerPoint Presentation</vt:lpstr>
      <vt:lpstr>PowerPoint Presentation</vt:lpstr>
      <vt:lpstr>PowerPoint Presentation</vt:lpstr>
      <vt:lpstr>RESEARCH OBJECTIVES</vt:lpstr>
      <vt:lpstr>PowerPoint Presentation</vt:lpstr>
      <vt:lpstr>PowerPoint Presentation</vt:lpstr>
      <vt:lpstr>TOOLS</vt:lpstr>
      <vt:lpstr>METHODOLOGY</vt:lpstr>
      <vt:lpstr>PowerPoint Presentation</vt:lpstr>
      <vt:lpstr>DATASET</vt:lpstr>
      <vt:lpstr>PowerPoint Presentation</vt:lpstr>
      <vt:lpstr>DATASIZE</vt:lpstr>
      <vt:lpstr>PowerPoint Presentation</vt:lpstr>
      <vt:lpstr>Images after train-validation split (80-20)</vt:lpstr>
      <vt:lpstr>CNN Architecture</vt:lpstr>
      <vt:lpstr>CONVOLUTIONAL NEURAL NETWORK</vt:lpstr>
      <vt:lpstr>PowerPoint Presentation</vt:lpstr>
      <vt:lpstr>PowerPoint Presentation</vt:lpstr>
      <vt:lpstr>PRETRAINED MODELS</vt:lpstr>
      <vt:lpstr>PRE-TRAINED MODELS</vt:lpstr>
      <vt:lpstr>VGG16</vt:lpstr>
      <vt:lpstr>VGG19</vt:lpstr>
      <vt:lpstr>Inceptionv3</vt:lpstr>
      <vt:lpstr>RESNET50 </vt:lpstr>
      <vt:lpstr>EXPLAINABLE AI</vt:lpstr>
      <vt:lpstr>PowerPoint Presentation</vt:lpstr>
      <vt:lpstr>PowerPoint Presentation</vt:lpstr>
      <vt:lpstr>Local Interpretable Model-agnostic Explanations (LIME)</vt:lpstr>
      <vt:lpstr>How does lime work?</vt:lpstr>
      <vt:lpstr>results</vt:lpstr>
      <vt:lpstr>PowerPoint Presentation</vt:lpstr>
      <vt:lpstr>Comparing scores</vt:lpstr>
      <vt:lpstr>PowerPoint Presentation</vt:lpstr>
      <vt:lpstr>Plot Of Training And Validation Accuracy And Training And Validation Loss</vt:lpstr>
      <vt:lpstr>PowerPoint Presentation</vt:lpstr>
      <vt:lpstr>PRE-TRAINED MODEL EVALUATION</vt:lpstr>
      <vt:lpstr>Comparing Accuracies of Pre-trained models</vt:lpstr>
      <vt:lpstr>Model Predictability using LIME on Alternaria Image</vt:lpstr>
      <vt:lpstr>USER INTERFACE DESIGN</vt:lpstr>
      <vt:lpstr>PowerPoint Presentation</vt:lpstr>
      <vt:lpstr>CONCLUSION</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Siddhi Jadhav</dc:creator>
  <cp:lastModifiedBy>Siddhi Jadhav</cp:lastModifiedBy>
  <cp:revision>17</cp:revision>
  <dcterms:created xsi:type="dcterms:W3CDTF">2024-09-08T16:49:59Z</dcterms:created>
  <dcterms:modified xsi:type="dcterms:W3CDTF">2024-09-14T02:07:52Z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